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3738" r:id="rId6"/>
    <p:sldId id="3739" r:id="rId7"/>
    <p:sldId id="3740" r:id="rId8"/>
    <p:sldId id="320" r:id="rId9"/>
    <p:sldId id="321" r:id="rId10"/>
    <p:sldId id="348" r:id="rId11"/>
    <p:sldId id="346" r:id="rId12"/>
    <p:sldId id="3708" r:id="rId13"/>
    <p:sldId id="4024" r:id="rId14"/>
    <p:sldId id="257" r:id="rId15"/>
    <p:sldId id="258" r:id="rId16"/>
    <p:sldId id="259" r:id="rId17"/>
    <p:sldId id="4025" r:id="rId18"/>
    <p:sldId id="3721" r:id="rId19"/>
    <p:sldId id="3722" r:id="rId20"/>
    <p:sldId id="513" r:id="rId21"/>
    <p:sldId id="3710" r:id="rId22"/>
    <p:sldId id="3723" r:id="rId23"/>
    <p:sldId id="3725" r:id="rId24"/>
    <p:sldId id="3724" r:id="rId25"/>
    <p:sldId id="3726" r:id="rId26"/>
    <p:sldId id="3727" r:id="rId27"/>
    <p:sldId id="3728" r:id="rId28"/>
    <p:sldId id="3729" r:id="rId29"/>
    <p:sldId id="4026" r:id="rId30"/>
    <p:sldId id="4027" r:id="rId31"/>
    <p:sldId id="4028" r:id="rId32"/>
    <p:sldId id="4029" r:id="rId33"/>
    <p:sldId id="4030" r:id="rId34"/>
    <p:sldId id="4031" r:id="rId35"/>
    <p:sldId id="4032" r:id="rId36"/>
    <p:sldId id="4033" r:id="rId37"/>
    <p:sldId id="4034" r:id="rId38"/>
    <p:sldId id="4035" r:id="rId39"/>
    <p:sldId id="4036" r:id="rId40"/>
    <p:sldId id="4037" r:id="rId41"/>
    <p:sldId id="4038" r:id="rId42"/>
    <p:sldId id="4039" r:id="rId43"/>
    <p:sldId id="4050" r:id="rId44"/>
    <p:sldId id="4051" r:id="rId45"/>
    <p:sldId id="4052" r:id="rId46"/>
    <p:sldId id="4053" r:id="rId47"/>
    <p:sldId id="4054" r:id="rId48"/>
    <p:sldId id="4055" r:id="rId49"/>
    <p:sldId id="4056" r:id="rId50"/>
    <p:sldId id="4057" r:id="rId51"/>
    <p:sldId id="4058" r:id="rId52"/>
    <p:sldId id="4059" r:id="rId53"/>
    <p:sldId id="4060" r:id="rId54"/>
    <p:sldId id="4061" r:id="rId55"/>
    <p:sldId id="4062" r:id="rId5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4DC28-B134-42AD-BA10-12C1F3C2DB57}" v="25" dt="2025-03-06T11:22:12.414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517" autoAdjust="0"/>
  </p:normalViewPr>
  <p:slideViewPr>
    <p:cSldViewPr showGuides="1">
      <p:cViewPr varScale="1">
        <p:scale>
          <a:sx n="111" d="100"/>
          <a:sy n="111" d="100"/>
        </p:scale>
        <p:origin x="48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2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9CE6C2-93B8-7577-7B2F-33D74756A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BB82C-3214-3C0C-A203-3822E0EA2C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DAD6-481D-486A-B182-2A39DE46CB71}" type="datetimeFigureOut">
              <a:rPr lang="fi-FI" sz="800" smtClean="0"/>
              <a:t>21.3.2025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BDA77-2AF8-3684-6541-989267F7C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03892-9987-E3BA-FCCD-7740CFF78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CB854-83A8-40C5-87E6-7C3629A0742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04897954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7AE9CBF-F244-4FD1-AA12-26F22AEE10EA}" type="datetimeFigureOut">
              <a:rPr lang="fi-FI" smtClean="0"/>
              <a:pPr/>
              <a:t>21.3.2025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84C3A9D-85AF-41D0-91CD-D0A9F9AB80C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6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E8692550-31D8-3F17-9B6D-7B77F4143BA4}"/>
              </a:ext>
            </a:extLst>
          </p:cNvPr>
          <p:cNvSpPr/>
          <p:nvPr/>
        </p:nvSpPr>
        <p:spPr>
          <a:xfrm>
            <a:off x="334963" y="257175"/>
            <a:ext cx="4362450" cy="6343650"/>
          </a:xfrm>
          <a:custGeom>
            <a:avLst/>
            <a:gdLst>
              <a:gd name="connsiteX0" fmla="*/ -35 w 4362450"/>
              <a:gd name="connsiteY0" fmla="*/ -27 h 6343650"/>
              <a:gd name="connsiteX1" fmla="*/ 1729562 w 4362450"/>
              <a:gd name="connsiteY1" fmla="*/ -27 h 6343650"/>
              <a:gd name="connsiteX2" fmla="*/ 2058394 w 4362450"/>
              <a:gd name="connsiteY2" fmla="*/ 396267 h 6343650"/>
              <a:gd name="connsiteX3" fmla="*/ 2387959 w 4362450"/>
              <a:gd name="connsiteY3" fmla="*/ 794034 h 6343650"/>
              <a:gd name="connsiteX4" fmla="*/ 2716790 w 4362450"/>
              <a:gd name="connsiteY4" fmla="*/ 1190322 h 6343650"/>
              <a:gd name="connsiteX5" fmla="*/ 3045622 w 4362450"/>
              <a:gd name="connsiteY5" fmla="*/ 1588086 h 6343650"/>
              <a:gd name="connsiteX6" fmla="*/ 3374454 w 4362450"/>
              <a:gd name="connsiteY6" fmla="*/ 1985116 h 6343650"/>
              <a:gd name="connsiteX7" fmla="*/ 3704019 w 4362450"/>
              <a:gd name="connsiteY7" fmla="*/ 2382147 h 6343650"/>
              <a:gd name="connsiteX8" fmla="*/ 4032850 w 4362450"/>
              <a:gd name="connsiteY8" fmla="*/ 2779178 h 6343650"/>
              <a:gd name="connsiteX9" fmla="*/ 4362415 w 4362450"/>
              <a:gd name="connsiteY9" fmla="*/ 3176199 h 6343650"/>
              <a:gd name="connsiteX10" fmla="*/ 4034317 w 4362450"/>
              <a:gd name="connsiteY10" fmla="*/ 3572496 h 6343650"/>
              <a:gd name="connsiteX11" fmla="*/ 3706219 w 4362450"/>
              <a:gd name="connsiteY11" fmla="*/ 3968059 h 6343650"/>
              <a:gd name="connsiteX12" fmla="*/ 3378121 w 4362450"/>
              <a:gd name="connsiteY12" fmla="*/ 4364347 h 6343650"/>
              <a:gd name="connsiteX13" fmla="*/ 3050023 w 4362450"/>
              <a:gd name="connsiteY13" fmla="*/ 4759911 h 6343650"/>
              <a:gd name="connsiteX14" fmla="*/ 2721191 w 4362450"/>
              <a:gd name="connsiteY14" fmla="*/ 5156208 h 6343650"/>
              <a:gd name="connsiteX15" fmla="*/ 2393102 w 4362450"/>
              <a:gd name="connsiteY15" fmla="*/ 5551772 h 6343650"/>
              <a:gd name="connsiteX16" fmla="*/ 2065004 w 4362450"/>
              <a:gd name="connsiteY16" fmla="*/ 5948060 h 6343650"/>
              <a:gd name="connsiteX17" fmla="*/ 1736906 w 4362450"/>
              <a:gd name="connsiteY17" fmla="*/ 6343623 h 6343650"/>
              <a:gd name="connsiteX18" fmla="*/ -35 w 4362450"/>
              <a:gd name="connsiteY18" fmla="*/ 6343623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2450" h="6343650">
                <a:moveTo>
                  <a:pt x="-35" y="-27"/>
                </a:moveTo>
                <a:lnTo>
                  <a:pt x="1729562" y="-27"/>
                </a:lnTo>
                <a:lnTo>
                  <a:pt x="2058394" y="396267"/>
                </a:lnTo>
                <a:lnTo>
                  <a:pt x="2387959" y="794034"/>
                </a:lnTo>
                <a:lnTo>
                  <a:pt x="2716790" y="1190322"/>
                </a:lnTo>
                <a:lnTo>
                  <a:pt x="3045622" y="1588086"/>
                </a:lnTo>
                <a:lnTo>
                  <a:pt x="3374454" y="1985116"/>
                </a:lnTo>
                <a:lnTo>
                  <a:pt x="3704019" y="2382147"/>
                </a:lnTo>
                <a:lnTo>
                  <a:pt x="4032850" y="2779178"/>
                </a:lnTo>
                <a:lnTo>
                  <a:pt x="4362415" y="3176199"/>
                </a:lnTo>
                <a:lnTo>
                  <a:pt x="4034317" y="3572496"/>
                </a:lnTo>
                <a:lnTo>
                  <a:pt x="3706219" y="3968059"/>
                </a:lnTo>
                <a:lnTo>
                  <a:pt x="3378121" y="4364347"/>
                </a:lnTo>
                <a:lnTo>
                  <a:pt x="3050023" y="4759911"/>
                </a:lnTo>
                <a:lnTo>
                  <a:pt x="2721191" y="5156208"/>
                </a:lnTo>
                <a:lnTo>
                  <a:pt x="2393102" y="5551772"/>
                </a:lnTo>
                <a:lnTo>
                  <a:pt x="2065004" y="5948060"/>
                </a:lnTo>
                <a:lnTo>
                  <a:pt x="1736906" y="6343623"/>
                </a:lnTo>
                <a:lnTo>
                  <a:pt x="-35" y="634362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34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42BF-2169-9D0D-1CEF-DBABF09F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6FC-8D4D-BFC4-1A76-ACA4D70D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A65C3-4681-F752-CC30-8EA0725F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1FE0-F0B5-290A-4634-942325488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0FAD-8B54-CC4B-C0D7-C74D764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85500-6255-38D1-E2F8-07E68C1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043E4-7248-324E-DDEE-F1CA2EAF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7E29F6-7B17-D506-FA4E-D63D926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164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9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4963D-2110-EA8D-5269-A290AC7E0B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284D241-3571-424E-CF50-E0A65DF5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6B4738-2EBF-F9D6-8CD3-57E918A7B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50995-B31F-692F-C30B-69F995EE9A63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5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216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4BECC-4437-DC48-7CC1-74173B889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A6B68D-CAE9-7485-C295-98A0A9C37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AD52894-D359-73B9-515F-B0E4A5675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21FF3-DCBA-9EB1-BFF9-1A55A88CEB27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2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216" y="549275"/>
            <a:ext cx="3816822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4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3816821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4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9B45A-906C-C4FB-6B68-34C604F44D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032C25-4835-DCB8-5E2A-E13561729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64BE39-79FC-56AB-1933-9493D2FEC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E2372-AB26-91C8-F62A-BED307C4556B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434177-AFDC-EFFB-7AF9-4823BF23D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6769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9176-E03C-947D-3830-2125A74E00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233FFA-A212-3B89-2859-2711701C8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7CFD49-9353-6D8E-A9DB-46630ECC8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9E50D-5678-6CE0-E265-D18D37088ACF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8BB07F-1AD8-D09A-886E-D1E78A9A1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0580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842C7-84FB-5544-CAB6-6FB18D0D26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75178-4D8B-0D59-3B3C-E69BB8CFF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D037D9-A92A-0C3F-4F0A-DE3DE4625D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4449EE-3B09-0BE3-84AB-8E92A547977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13F61A-56B0-C6B5-E41A-BF573BED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586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5A3CD9-DAEA-A12B-4302-776CA8444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5" y="260350"/>
            <a:ext cx="4356587" cy="6337300"/>
          </a:xfrm>
          <a:custGeom>
            <a:avLst/>
            <a:gdLst>
              <a:gd name="connsiteX0" fmla="*/ 0 w 4356587"/>
              <a:gd name="connsiteY0" fmla="*/ 0 h 6337300"/>
              <a:gd name="connsiteX1" fmla="*/ 1727275 w 4356587"/>
              <a:gd name="connsiteY1" fmla="*/ 0 h 6337300"/>
              <a:gd name="connsiteX2" fmla="*/ 2055664 w 4356587"/>
              <a:gd name="connsiteY2" fmla="*/ 395898 h 6337300"/>
              <a:gd name="connsiteX3" fmla="*/ 2384786 w 4356587"/>
              <a:gd name="connsiteY3" fmla="*/ 793262 h 6337300"/>
              <a:gd name="connsiteX4" fmla="*/ 2713175 w 4356587"/>
              <a:gd name="connsiteY4" fmla="*/ 1189160 h 6337300"/>
              <a:gd name="connsiteX5" fmla="*/ 3041565 w 4356587"/>
              <a:gd name="connsiteY5" fmla="*/ 1586525 h 6337300"/>
              <a:gd name="connsiteX6" fmla="*/ 3369953 w 4356587"/>
              <a:gd name="connsiteY6" fmla="*/ 1983156 h 6337300"/>
              <a:gd name="connsiteX7" fmla="*/ 3699076 w 4356587"/>
              <a:gd name="connsiteY7" fmla="*/ 2379787 h 6337300"/>
              <a:gd name="connsiteX8" fmla="*/ 4027464 w 4356587"/>
              <a:gd name="connsiteY8" fmla="*/ 2776418 h 6337300"/>
              <a:gd name="connsiteX9" fmla="*/ 4356587 w 4356587"/>
              <a:gd name="connsiteY9" fmla="*/ 3173049 h 6337300"/>
              <a:gd name="connsiteX10" fmla="*/ 4028931 w 4356587"/>
              <a:gd name="connsiteY10" fmla="*/ 3568947 h 6337300"/>
              <a:gd name="connsiteX11" fmla="*/ 3701275 w 4356587"/>
              <a:gd name="connsiteY11" fmla="*/ 3964112 h 6337300"/>
              <a:gd name="connsiteX12" fmla="*/ 3373619 w 4356587"/>
              <a:gd name="connsiteY12" fmla="*/ 4360010 h 6337300"/>
              <a:gd name="connsiteX13" fmla="*/ 3045963 w 4356587"/>
              <a:gd name="connsiteY13" fmla="*/ 4755175 h 6337300"/>
              <a:gd name="connsiteX14" fmla="*/ 2717573 w 4356587"/>
              <a:gd name="connsiteY14" fmla="*/ 5151073 h 6337300"/>
              <a:gd name="connsiteX15" fmla="*/ 2389917 w 4356587"/>
              <a:gd name="connsiteY15" fmla="*/ 5546237 h 6337300"/>
              <a:gd name="connsiteX16" fmla="*/ 2062261 w 4356587"/>
              <a:gd name="connsiteY16" fmla="*/ 5942135 h 6337300"/>
              <a:gd name="connsiteX17" fmla="*/ 1734605 w 4356587"/>
              <a:gd name="connsiteY17" fmla="*/ 6337300 h 6337300"/>
              <a:gd name="connsiteX18" fmla="*/ 0 w 4356587"/>
              <a:gd name="connsiteY18" fmla="*/ 6337300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587" h="6337300">
                <a:moveTo>
                  <a:pt x="0" y="0"/>
                </a:moveTo>
                <a:lnTo>
                  <a:pt x="1727275" y="0"/>
                </a:lnTo>
                <a:lnTo>
                  <a:pt x="2055664" y="395898"/>
                </a:lnTo>
                <a:lnTo>
                  <a:pt x="2384786" y="793262"/>
                </a:lnTo>
                <a:lnTo>
                  <a:pt x="2713175" y="1189160"/>
                </a:lnTo>
                <a:lnTo>
                  <a:pt x="3041565" y="1586525"/>
                </a:lnTo>
                <a:lnTo>
                  <a:pt x="3369953" y="1983156"/>
                </a:lnTo>
                <a:lnTo>
                  <a:pt x="3699076" y="2379787"/>
                </a:lnTo>
                <a:lnTo>
                  <a:pt x="4027464" y="2776418"/>
                </a:lnTo>
                <a:lnTo>
                  <a:pt x="4356587" y="3173049"/>
                </a:lnTo>
                <a:lnTo>
                  <a:pt x="4028931" y="3568947"/>
                </a:lnTo>
                <a:lnTo>
                  <a:pt x="3701275" y="3964112"/>
                </a:lnTo>
                <a:lnTo>
                  <a:pt x="3373619" y="4360010"/>
                </a:lnTo>
                <a:lnTo>
                  <a:pt x="3045963" y="4755175"/>
                </a:lnTo>
                <a:lnTo>
                  <a:pt x="2717573" y="5151073"/>
                </a:lnTo>
                <a:lnTo>
                  <a:pt x="2389917" y="5546237"/>
                </a:lnTo>
                <a:lnTo>
                  <a:pt x="2062261" y="5942135"/>
                </a:lnTo>
                <a:lnTo>
                  <a:pt x="1734605" y="6337300"/>
                </a:lnTo>
                <a:lnTo>
                  <a:pt x="0" y="63373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779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B44B2B-D359-23E8-4907-722DBA17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7527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10CC87B0-6F9E-3965-28E2-61E0552EEF7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99456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1AA39C9-4769-A16F-1CE7-9B7CD448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949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1ACAE0D-DEC8-E9D2-AB21-ED1F565CE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330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DB00-F9B3-9D4A-E293-E7F2248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2CC0-4816-F922-D1AC-1ADFD20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34CB4-2E53-3799-3C74-A1522C5E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DD30A-086F-8BC7-BD36-FB8C884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47412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96FA-BBFF-8CFF-5D06-68589C125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28C6BC-0D4C-D7F9-EA7B-0CC251177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02D4815-5236-CCAA-95EF-D2F0D8F2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028F1-FDA8-D434-4BD3-9CD30E7C429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10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3F9DC6-4970-7AA6-7CB9-61162A3EA72F}"/>
              </a:ext>
            </a:extLst>
          </p:cNvPr>
          <p:cNvSpPr txBox="1"/>
          <p:nvPr userDrawn="1"/>
        </p:nvSpPr>
        <p:spPr>
          <a:xfrm>
            <a:off x="3404590" y="2744961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Varmasti &amp; Tehokkaasti</a:t>
            </a:r>
            <a:endParaRPr lang="fi-FI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2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65FA00-448F-7D38-9EF9-E4159E1FA628}"/>
              </a:ext>
            </a:extLst>
          </p:cNvPr>
          <p:cNvSpPr/>
          <p:nvPr userDrawn="1"/>
        </p:nvSpPr>
        <p:spPr>
          <a:xfrm>
            <a:off x="334963" y="260350"/>
            <a:ext cx="11522075" cy="6337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E2A0E8-4C21-D449-31CA-790253817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2185" y="1844875"/>
            <a:ext cx="3744490" cy="316830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3pPr>
            <a:lvl4pPr marL="0" indent="0">
              <a:lnSpc>
                <a:spcPct val="100000"/>
              </a:lnSpc>
              <a:buFontTx/>
              <a:buNone/>
              <a:defRPr sz="1400"/>
            </a:lvl4pPr>
            <a:lvl5pPr marL="0" indent="0">
              <a:lnSpc>
                <a:spcPct val="100000"/>
              </a:lnSpc>
              <a:buFontTx/>
              <a:buNone/>
              <a:defRPr sz="1400"/>
            </a:lvl5pPr>
            <a:lvl6pPr marL="0" indent="0">
              <a:lnSpc>
                <a:spcPct val="100000"/>
              </a:lnSpc>
              <a:buFontTx/>
              <a:buNone/>
              <a:defRPr sz="1400"/>
            </a:lvl6pPr>
            <a:lvl7pPr marL="0" indent="0">
              <a:lnSpc>
                <a:spcPct val="100000"/>
              </a:lnSpc>
              <a:buFontTx/>
              <a:buNone/>
              <a:defRPr sz="1400"/>
            </a:lvl7pPr>
            <a:lvl8pPr marL="0" indent="0">
              <a:lnSpc>
                <a:spcPct val="100000"/>
              </a:lnSpc>
              <a:buFontTx/>
              <a:buNone/>
              <a:defRPr sz="1400"/>
            </a:lvl8pPr>
            <a:lvl9pPr marL="0" indent="0">
              <a:lnSpc>
                <a:spcPct val="100000"/>
              </a:lnSpc>
              <a:buFontTx/>
              <a:buNone/>
              <a:defRPr sz="1400"/>
            </a:lvl9pPr>
          </a:lstStyle>
          <a:p>
            <a:pPr lvl="0"/>
            <a:r>
              <a:rPr lang="fi-FI" noProof="0" dirty="0"/>
              <a:t>Yhteystiedot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0541F5-795C-194D-A8C3-187EAF47FB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360" y="844141"/>
            <a:ext cx="5517314" cy="5112568"/>
            <a:chOff x="2393950" y="0"/>
            <a:chExt cx="7400926" cy="6858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7035FFA-B9A3-56D7-4E0F-586AF3CCA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513" y="98425"/>
              <a:ext cx="4297363" cy="6756400"/>
            </a:xfrm>
            <a:custGeom>
              <a:avLst/>
              <a:gdLst>
                <a:gd name="T0" fmla="*/ 0 w 5415"/>
                <a:gd name="T1" fmla="*/ 0 h 8511"/>
                <a:gd name="T2" fmla="*/ 882 w 5415"/>
                <a:gd name="T3" fmla="*/ 1064 h 8511"/>
                <a:gd name="T4" fmla="*/ 1765 w 5415"/>
                <a:gd name="T5" fmla="*/ 2130 h 8511"/>
                <a:gd name="T6" fmla="*/ 2646 w 5415"/>
                <a:gd name="T7" fmla="*/ 3195 h 8511"/>
                <a:gd name="T8" fmla="*/ 3530 w 5415"/>
                <a:gd name="T9" fmla="*/ 4261 h 8511"/>
                <a:gd name="T10" fmla="*/ 2648 w 5415"/>
                <a:gd name="T11" fmla="*/ 5324 h 8511"/>
                <a:gd name="T12" fmla="*/ 1769 w 5415"/>
                <a:gd name="T13" fmla="*/ 6386 h 8511"/>
                <a:gd name="T14" fmla="*/ 890 w 5415"/>
                <a:gd name="T15" fmla="*/ 7449 h 8511"/>
                <a:gd name="T16" fmla="*/ 10 w 5415"/>
                <a:gd name="T17" fmla="*/ 8511 h 8511"/>
                <a:gd name="T18" fmla="*/ 952 w 5415"/>
                <a:gd name="T19" fmla="*/ 8511 h 8511"/>
                <a:gd name="T20" fmla="*/ 1894 w 5415"/>
                <a:gd name="T21" fmla="*/ 8511 h 8511"/>
                <a:gd name="T22" fmla="*/ 2773 w 5415"/>
                <a:gd name="T23" fmla="*/ 7447 h 8511"/>
                <a:gd name="T24" fmla="*/ 3654 w 5415"/>
                <a:gd name="T25" fmla="*/ 6384 h 8511"/>
                <a:gd name="T26" fmla="*/ 4534 w 5415"/>
                <a:gd name="T27" fmla="*/ 5322 h 8511"/>
                <a:gd name="T28" fmla="*/ 5415 w 5415"/>
                <a:gd name="T29" fmla="*/ 4259 h 8511"/>
                <a:gd name="T30" fmla="*/ 4532 w 5415"/>
                <a:gd name="T31" fmla="*/ 3193 h 8511"/>
                <a:gd name="T32" fmla="*/ 3651 w 5415"/>
                <a:gd name="T33" fmla="*/ 2128 h 8511"/>
                <a:gd name="T34" fmla="*/ 2767 w 5415"/>
                <a:gd name="T35" fmla="*/ 1064 h 8511"/>
                <a:gd name="T36" fmla="*/ 1886 w 5415"/>
                <a:gd name="T37" fmla="*/ 0 h 8511"/>
                <a:gd name="T38" fmla="*/ 942 w 5415"/>
                <a:gd name="T39" fmla="*/ 0 h 8511"/>
                <a:gd name="T40" fmla="*/ 0 w 5415"/>
                <a:gd name="T41" fmla="*/ 0 h 8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5" h="8511">
                  <a:moveTo>
                    <a:pt x="0" y="0"/>
                  </a:moveTo>
                  <a:lnTo>
                    <a:pt x="882" y="1064"/>
                  </a:lnTo>
                  <a:lnTo>
                    <a:pt x="1765" y="2130"/>
                  </a:lnTo>
                  <a:lnTo>
                    <a:pt x="2646" y="3195"/>
                  </a:lnTo>
                  <a:lnTo>
                    <a:pt x="3530" y="4261"/>
                  </a:lnTo>
                  <a:lnTo>
                    <a:pt x="2648" y="5324"/>
                  </a:lnTo>
                  <a:lnTo>
                    <a:pt x="1769" y="6386"/>
                  </a:lnTo>
                  <a:lnTo>
                    <a:pt x="890" y="7449"/>
                  </a:lnTo>
                  <a:lnTo>
                    <a:pt x="10" y="8511"/>
                  </a:lnTo>
                  <a:lnTo>
                    <a:pt x="952" y="8511"/>
                  </a:lnTo>
                  <a:lnTo>
                    <a:pt x="1894" y="8511"/>
                  </a:lnTo>
                  <a:lnTo>
                    <a:pt x="2773" y="7447"/>
                  </a:lnTo>
                  <a:lnTo>
                    <a:pt x="3654" y="6384"/>
                  </a:lnTo>
                  <a:lnTo>
                    <a:pt x="4534" y="5322"/>
                  </a:lnTo>
                  <a:lnTo>
                    <a:pt x="5415" y="4259"/>
                  </a:lnTo>
                  <a:lnTo>
                    <a:pt x="4532" y="3193"/>
                  </a:lnTo>
                  <a:lnTo>
                    <a:pt x="3651" y="2128"/>
                  </a:lnTo>
                  <a:lnTo>
                    <a:pt x="2767" y="1064"/>
                  </a:lnTo>
                  <a:lnTo>
                    <a:pt x="1886" y="0"/>
                  </a:lnTo>
                  <a:lnTo>
                    <a:pt x="9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69D034C-4B64-5698-35FF-ED1924FA7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3950" y="0"/>
              <a:ext cx="2790825" cy="6858000"/>
            </a:xfrm>
            <a:custGeom>
              <a:avLst/>
              <a:gdLst>
                <a:gd name="T0" fmla="*/ 507 w 3516"/>
                <a:gd name="T1" fmla="*/ 27 h 8640"/>
                <a:gd name="T2" fmla="*/ 1072 w 3516"/>
                <a:gd name="T3" fmla="*/ 123 h 8640"/>
                <a:gd name="T4" fmla="*/ 1566 w 3516"/>
                <a:gd name="T5" fmla="*/ 280 h 8640"/>
                <a:gd name="T6" fmla="*/ 1993 w 3516"/>
                <a:gd name="T7" fmla="*/ 498 h 8640"/>
                <a:gd name="T8" fmla="*/ 2357 w 3516"/>
                <a:gd name="T9" fmla="*/ 769 h 8640"/>
                <a:gd name="T10" fmla="*/ 2663 w 3516"/>
                <a:gd name="T11" fmla="*/ 1086 h 8640"/>
                <a:gd name="T12" fmla="*/ 2915 w 3516"/>
                <a:gd name="T13" fmla="*/ 1448 h 8640"/>
                <a:gd name="T14" fmla="*/ 3116 w 3516"/>
                <a:gd name="T15" fmla="*/ 1847 h 8640"/>
                <a:gd name="T16" fmla="*/ 3270 w 3516"/>
                <a:gd name="T17" fmla="*/ 2279 h 8640"/>
                <a:gd name="T18" fmla="*/ 3385 w 3516"/>
                <a:gd name="T19" fmla="*/ 2738 h 8640"/>
                <a:gd name="T20" fmla="*/ 3459 w 3516"/>
                <a:gd name="T21" fmla="*/ 3221 h 8640"/>
                <a:gd name="T22" fmla="*/ 3502 w 3516"/>
                <a:gd name="T23" fmla="*/ 3719 h 8640"/>
                <a:gd name="T24" fmla="*/ 3516 w 3516"/>
                <a:gd name="T25" fmla="*/ 4229 h 8640"/>
                <a:gd name="T26" fmla="*/ 3502 w 3516"/>
                <a:gd name="T27" fmla="*/ 4789 h 8640"/>
                <a:gd name="T28" fmla="*/ 3459 w 3516"/>
                <a:gd name="T29" fmla="*/ 5330 h 8640"/>
                <a:gd name="T30" fmla="*/ 3385 w 3516"/>
                <a:gd name="T31" fmla="*/ 5844 h 8640"/>
                <a:gd name="T32" fmla="*/ 3270 w 3516"/>
                <a:gd name="T33" fmla="*/ 6326 h 8640"/>
                <a:gd name="T34" fmla="*/ 3116 w 3516"/>
                <a:gd name="T35" fmla="*/ 6776 h 8640"/>
                <a:gd name="T36" fmla="*/ 2915 w 3516"/>
                <a:gd name="T37" fmla="*/ 7188 h 8640"/>
                <a:gd name="T38" fmla="*/ 2663 w 3516"/>
                <a:gd name="T39" fmla="*/ 7556 h 8640"/>
                <a:gd name="T40" fmla="*/ 2357 w 3516"/>
                <a:gd name="T41" fmla="*/ 7877 h 8640"/>
                <a:gd name="T42" fmla="*/ 1993 w 3516"/>
                <a:gd name="T43" fmla="*/ 8150 h 8640"/>
                <a:gd name="T44" fmla="*/ 1566 w 3516"/>
                <a:gd name="T45" fmla="*/ 8366 h 8640"/>
                <a:gd name="T46" fmla="*/ 1072 w 3516"/>
                <a:gd name="T47" fmla="*/ 8521 h 8640"/>
                <a:gd name="T48" fmla="*/ 507 w 3516"/>
                <a:gd name="T49" fmla="*/ 8615 h 8640"/>
                <a:gd name="T50" fmla="*/ 0 w 3516"/>
                <a:gd name="T51" fmla="*/ 7330 h 8640"/>
                <a:gd name="T52" fmla="*/ 330 w 3516"/>
                <a:gd name="T53" fmla="*/ 7309 h 8640"/>
                <a:gd name="T54" fmla="*/ 624 w 3516"/>
                <a:gd name="T55" fmla="*/ 7254 h 8640"/>
                <a:gd name="T56" fmla="*/ 883 w 3516"/>
                <a:gd name="T57" fmla="*/ 7163 h 8640"/>
                <a:gd name="T58" fmla="*/ 1111 w 3516"/>
                <a:gd name="T59" fmla="*/ 7037 h 8640"/>
                <a:gd name="T60" fmla="*/ 1306 w 3516"/>
                <a:gd name="T61" fmla="*/ 6873 h 8640"/>
                <a:gd name="T62" fmla="*/ 1474 w 3516"/>
                <a:gd name="T63" fmla="*/ 6671 h 8640"/>
                <a:gd name="T64" fmla="*/ 1613 w 3516"/>
                <a:gd name="T65" fmla="*/ 6431 h 8640"/>
                <a:gd name="T66" fmla="*/ 1726 w 3516"/>
                <a:gd name="T67" fmla="*/ 6151 h 8640"/>
                <a:gd name="T68" fmla="*/ 1813 w 3516"/>
                <a:gd name="T69" fmla="*/ 5830 h 8640"/>
                <a:gd name="T70" fmla="*/ 1878 w 3516"/>
                <a:gd name="T71" fmla="*/ 5468 h 8640"/>
                <a:gd name="T72" fmla="*/ 1921 w 3516"/>
                <a:gd name="T73" fmla="*/ 5065 h 8640"/>
                <a:gd name="T74" fmla="*/ 1944 w 3516"/>
                <a:gd name="T75" fmla="*/ 4618 h 8640"/>
                <a:gd name="T76" fmla="*/ 1950 w 3516"/>
                <a:gd name="T77" fmla="*/ 4139 h 8640"/>
                <a:gd name="T78" fmla="*/ 1921 w 3516"/>
                <a:gd name="T79" fmla="*/ 3470 h 8640"/>
                <a:gd name="T80" fmla="*/ 1878 w 3516"/>
                <a:gd name="T81" fmla="*/ 3100 h 8640"/>
                <a:gd name="T82" fmla="*/ 1815 w 3516"/>
                <a:gd name="T83" fmla="*/ 2763 h 8640"/>
                <a:gd name="T84" fmla="*/ 1728 w 3516"/>
                <a:gd name="T85" fmla="*/ 2464 h 8640"/>
                <a:gd name="T86" fmla="*/ 1616 w 3516"/>
                <a:gd name="T87" fmla="*/ 2199 h 8640"/>
                <a:gd name="T88" fmla="*/ 1478 w 3516"/>
                <a:gd name="T89" fmla="*/ 1969 h 8640"/>
                <a:gd name="T90" fmla="*/ 1312 w 3516"/>
                <a:gd name="T91" fmla="*/ 1775 h 8640"/>
                <a:gd name="T92" fmla="*/ 1115 w 3516"/>
                <a:gd name="T93" fmla="*/ 1613 h 8640"/>
                <a:gd name="T94" fmla="*/ 889 w 3516"/>
                <a:gd name="T95" fmla="*/ 1489 h 8640"/>
                <a:gd name="T96" fmla="*/ 628 w 3516"/>
                <a:gd name="T97" fmla="*/ 1399 h 8640"/>
                <a:gd name="T98" fmla="*/ 331 w 3516"/>
                <a:gd name="T99" fmla="*/ 1343 h 8640"/>
                <a:gd name="T100" fmla="*/ 0 w 3516"/>
                <a:gd name="T101" fmla="*/ 1321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6" h="8640">
                  <a:moveTo>
                    <a:pt x="0" y="0"/>
                  </a:moveTo>
                  <a:lnTo>
                    <a:pt x="131" y="2"/>
                  </a:lnTo>
                  <a:lnTo>
                    <a:pt x="259" y="8"/>
                  </a:lnTo>
                  <a:lnTo>
                    <a:pt x="384" y="16"/>
                  </a:lnTo>
                  <a:lnTo>
                    <a:pt x="507" y="27"/>
                  </a:lnTo>
                  <a:lnTo>
                    <a:pt x="626" y="41"/>
                  </a:lnTo>
                  <a:lnTo>
                    <a:pt x="741" y="56"/>
                  </a:lnTo>
                  <a:lnTo>
                    <a:pt x="854" y="76"/>
                  </a:lnTo>
                  <a:lnTo>
                    <a:pt x="965" y="97"/>
                  </a:lnTo>
                  <a:lnTo>
                    <a:pt x="1072" y="123"/>
                  </a:lnTo>
                  <a:lnTo>
                    <a:pt x="1176" y="148"/>
                  </a:lnTo>
                  <a:lnTo>
                    <a:pt x="1277" y="177"/>
                  </a:lnTo>
                  <a:lnTo>
                    <a:pt x="1377" y="210"/>
                  </a:lnTo>
                  <a:lnTo>
                    <a:pt x="1472" y="243"/>
                  </a:lnTo>
                  <a:lnTo>
                    <a:pt x="1566" y="280"/>
                  </a:lnTo>
                  <a:lnTo>
                    <a:pt x="1655" y="319"/>
                  </a:lnTo>
                  <a:lnTo>
                    <a:pt x="1743" y="360"/>
                  </a:lnTo>
                  <a:lnTo>
                    <a:pt x="1829" y="405"/>
                  </a:lnTo>
                  <a:lnTo>
                    <a:pt x="1913" y="450"/>
                  </a:lnTo>
                  <a:lnTo>
                    <a:pt x="1993" y="498"/>
                  </a:lnTo>
                  <a:lnTo>
                    <a:pt x="2071" y="547"/>
                  </a:lnTo>
                  <a:lnTo>
                    <a:pt x="2145" y="599"/>
                  </a:lnTo>
                  <a:lnTo>
                    <a:pt x="2219" y="654"/>
                  </a:lnTo>
                  <a:lnTo>
                    <a:pt x="2289" y="710"/>
                  </a:lnTo>
                  <a:lnTo>
                    <a:pt x="2357" y="769"/>
                  </a:lnTo>
                  <a:lnTo>
                    <a:pt x="2422" y="829"/>
                  </a:lnTo>
                  <a:lnTo>
                    <a:pt x="2486" y="889"/>
                  </a:lnTo>
                  <a:lnTo>
                    <a:pt x="2546" y="954"/>
                  </a:lnTo>
                  <a:lnTo>
                    <a:pt x="2605" y="1020"/>
                  </a:lnTo>
                  <a:lnTo>
                    <a:pt x="2663" y="1086"/>
                  </a:lnTo>
                  <a:lnTo>
                    <a:pt x="2718" y="1156"/>
                  </a:lnTo>
                  <a:lnTo>
                    <a:pt x="2769" y="1226"/>
                  </a:lnTo>
                  <a:lnTo>
                    <a:pt x="2819" y="1298"/>
                  </a:lnTo>
                  <a:lnTo>
                    <a:pt x="2868" y="1372"/>
                  </a:lnTo>
                  <a:lnTo>
                    <a:pt x="2915" y="1448"/>
                  </a:lnTo>
                  <a:lnTo>
                    <a:pt x="2958" y="1526"/>
                  </a:lnTo>
                  <a:lnTo>
                    <a:pt x="3001" y="1603"/>
                  </a:lnTo>
                  <a:lnTo>
                    <a:pt x="3040" y="1683"/>
                  </a:lnTo>
                  <a:lnTo>
                    <a:pt x="3079" y="1765"/>
                  </a:lnTo>
                  <a:lnTo>
                    <a:pt x="3116" y="1847"/>
                  </a:lnTo>
                  <a:lnTo>
                    <a:pt x="3149" y="1930"/>
                  </a:lnTo>
                  <a:lnTo>
                    <a:pt x="3182" y="2016"/>
                  </a:lnTo>
                  <a:lnTo>
                    <a:pt x="3213" y="2104"/>
                  </a:lnTo>
                  <a:lnTo>
                    <a:pt x="3243" y="2191"/>
                  </a:lnTo>
                  <a:lnTo>
                    <a:pt x="3270" y="2279"/>
                  </a:lnTo>
                  <a:lnTo>
                    <a:pt x="3297" y="2368"/>
                  </a:lnTo>
                  <a:lnTo>
                    <a:pt x="3321" y="2460"/>
                  </a:lnTo>
                  <a:lnTo>
                    <a:pt x="3344" y="2551"/>
                  </a:lnTo>
                  <a:lnTo>
                    <a:pt x="3365" y="2645"/>
                  </a:lnTo>
                  <a:lnTo>
                    <a:pt x="3385" y="2738"/>
                  </a:lnTo>
                  <a:lnTo>
                    <a:pt x="3402" y="2833"/>
                  </a:lnTo>
                  <a:lnTo>
                    <a:pt x="3418" y="2929"/>
                  </a:lnTo>
                  <a:lnTo>
                    <a:pt x="3434" y="3024"/>
                  </a:lnTo>
                  <a:lnTo>
                    <a:pt x="3447" y="3121"/>
                  </a:lnTo>
                  <a:lnTo>
                    <a:pt x="3459" y="3221"/>
                  </a:lnTo>
                  <a:lnTo>
                    <a:pt x="3471" y="3318"/>
                  </a:lnTo>
                  <a:lnTo>
                    <a:pt x="3480" y="3417"/>
                  </a:lnTo>
                  <a:lnTo>
                    <a:pt x="3488" y="3516"/>
                  </a:lnTo>
                  <a:lnTo>
                    <a:pt x="3496" y="3618"/>
                  </a:lnTo>
                  <a:lnTo>
                    <a:pt x="3502" y="3719"/>
                  </a:lnTo>
                  <a:lnTo>
                    <a:pt x="3508" y="3820"/>
                  </a:lnTo>
                  <a:lnTo>
                    <a:pt x="3512" y="3921"/>
                  </a:lnTo>
                  <a:lnTo>
                    <a:pt x="3514" y="4024"/>
                  </a:lnTo>
                  <a:lnTo>
                    <a:pt x="3516" y="4125"/>
                  </a:lnTo>
                  <a:lnTo>
                    <a:pt x="3516" y="4229"/>
                  </a:lnTo>
                  <a:lnTo>
                    <a:pt x="3516" y="4341"/>
                  </a:lnTo>
                  <a:lnTo>
                    <a:pt x="3514" y="4456"/>
                  </a:lnTo>
                  <a:lnTo>
                    <a:pt x="3512" y="4567"/>
                  </a:lnTo>
                  <a:lnTo>
                    <a:pt x="3508" y="4680"/>
                  </a:lnTo>
                  <a:lnTo>
                    <a:pt x="3502" y="4789"/>
                  </a:lnTo>
                  <a:lnTo>
                    <a:pt x="3496" y="4900"/>
                  </a:lnTo>
                  <a:lnTo>
                    <a:pt x="3488" y="5009"/>
                  </a:lnTo>
                  <a:lnTo>
                    <a:pt x="3480" y="5116"/>
                  </a:lnTo>
                  <a:lnTo>
                    <a:pt x="3471" y="5223"/>
                  </a:lnTo>
                  <a:lnTo>
                    <a:pt x="3459" y="5330"/>
                  </a:lnTo>
                  <a:lnTo>
                    <a:pt x="3447" y="5435"/>
                  </a:lnTo>
                  <a:lnTo>
                    <a:pt x="3434" y="5538"/>
                  </a:lnTo>
                  <a:lnTo>
                    <a:pt x="3418" y="5641"/>
                  </a:lnTo>
                  <a:lnTo>
                    <a:pt x="3402" y="5742"/>
                  </a:lnTo>
                  <a:lnTo>
                    <a:pt x="3385" y="5844"/>
                  </a:lnTo>
                  <a:lnTo>
                    <a:pt x="3365" y="5943"/>
                  </a:lnTo>
                  <a:lnTo>
                    <a:pt x="3344" y="6040"/>
                  </a:lnTo>
                  <a:lnTo>
                    <a:pt x="3321" y="6138"/>
                  </a:lnTo>
                  <a:lnTo>
                    <a:pt x="3297" y="6233"/>
                  </a:lnTo>
                  <a:lnTo>
                    <a:pt x="3270" y="6326"/>
                  </a:lnTo>
                  <a:lnTo>
                    <a:pt x="3243" y="6420"/>
                  </a:lnTo>
                  <a:lnTo>
                    <a:pt x="3213" y="6511"/>
                  </a:lnTo>
                  <a:lnTo>
                    <a:pt x="3182" y="6601"/>
                  </a:lnTo>
                  <a:lnTo>
                    <a:pt x="3149" y="6690"/>
                  </a:lnTo>
                  <a:lnTo>
                    <a:pt x="3116" y="6776"/>
                  </a:lnTo>
                  <a:lnTo>
                    <a:pt x="3079" y="6861"/>
                  </a:lnTo>
                  <a:lnTo>
                    <a:pt x="3040" y="6945"/>
                  </a:lnTo>
                  <a:lnTo>
                    <a:pt x="3001" y="7029"/>
                  </a:lnTo>
                  <a:lnTo>
                    <a:pt x="2958" y="7109"/>
                  </a:lnTo>
                  <a:lnTo>
                    <a:pt x="2915" y="7188"/>
                  </a:lnTo>
                  <a:lnTo>
                    <a:pt x="2868" y="7264"/>
                  </a:lnTo>
                  <a:lnTo>
                    <a:pt x="2819" y="7340"/>
                  </a:lnTo>
                  <a:lnTo>
                    <a:pt x="2769" y="7414"/>
                  </a:lnTo>
                  <a:lnTo>
                    <a:pt x="2718" y="7486"/>
                  </a:lnTo>
                  <a:lnTo>
                    <a:pt x="2663" y="7556"/>
                  </a:lnTo>
                  <a:lnTo>
                    <a:pt x="2605" y="7624"/>
                  </a:lnTo>
                  <a:lnTo>
                    <a:pt x="2546" y="7690"/>
                  </a:lnTo>
                  <a:lnTo>
                    <a:pt x="2486" y="7755"/>
                  </a:lnTo>
                  <a:lnTo>
                    <a:pt x="2422" y="7817"/>
                  </a:lnTo>
                  <a:lnTo>
                    <a:pt x="2357" y="7877"/>
                  </a:lnTo>
                  <a:lnTo>
                    <a:pt x="2289" y="7936"/>
                  </a:lnTo>
                  <a:lnTo>
                    <a:pt x="2219" y="7992"/>
                  </a:lnTo>
                  <a:lnTo>
                    <a:pt x="2145" y="8046"/>
                  </a:lnTo>
                  <a:lnTo>
                    <a:pt x="2071" y="8099"/>
                  </a:lnTo>
                  <a:lnTo>
                    <a:pt x="1993" y="8150"/>
                  </a:lnTo>
                  <a:lnTo>
                    <a:pt x="1913" y="8196"/>
                  </a:lnTo>
                  <a:lnTo>
                    <a:pt x="1829" y="8241"/>
                  </a:lnTo>
                  <a:lnTo>
                    <a:pt x="1743" y="8286"/>
                  </a:lnTo>
                  <a:lnTo>
                    <a:pt x="1655" y="8327"/>
                  </a:lnTo>
                  <a:lnTo>
                    <a:pt x="1566" y="8366"/>
                  </a:lnTo>
                  <a:lnTo>
                    <a:pt x="1472" y="8401"/>
                  </a:lnTo>
                  <a:lnTo>
                    <a:pt x="1377" y="8434"/>
                  </a:lnTo>
                  <a:lnTo>
                    <a:pt x="1277" y="8467"/>
                  </a:lnTo>
                  <a:lnTo>
                    <a:pt x="1176" y="8494"/>
                  </a:lnTo>
                  <a:lnTo>
                    <a:pt x="1072" y="8521"/>
                  </a:lnTo>
                  <a:lnTo>
                    <a:pt x="965" y="8545"/>
                  </a:lnTo>
                  <a:lnTo>
                    <a:pt x="854" y="8566"/>
                  </a:lnTo>
                  <a:lnTo>
                    <a:pt x="741" y="8586"/>
                  </a:lnTo>
                  <a:lnTo>
                    <a:pt x="626" y="8601"/>
                  </a:lnTo>
                  <a:lnTo>
                    <a:pt x="507" y="8615"/>
                  </a:lnTo>
                  <a:lnTo>
                    <a:pt x="384" y="8624"/>
                  </a:lnTo>
                  <a:lnTo>
                    <a:pt x="259" y="8632"/>
                  </a:lnTo>
                  <a:lnTo>
                    <a:pt x="131" y="8638"/>
                  </a:lnTo>
                  <a:lnTo>
                    <a:pt x="0" y="8640"/>
                  </a:lnTo>
                  <a:lnTo>
                    <a:pt x="0" y="7330"/>
                  </a:lnTo>
                  <a:lnTo>
                    <a:pt x="68" y="7328"/>
                  </a:lnTo>
                  <a:lnTo>
                    <a:pt x="136" y="7326"/>
                  </a:lnTo>
                  <a:lnTo>
                    <a:pt x="203" y="7323"/>
                  </a:lnTo>
                  <a:lnTo>
                    <a:pt x="267" y="7317"/>
                  </a:lnTo>
                  <a:lnTo>
                    <a:pt x="330" y="7309"/>
                  </a:lnTo>
                  <a:lnTo>
                    <a:pt x="392" y="7301"/>
                  </a:lnTo>
                  <a:lnTo>
                    <a:pt x="452" y="7291"/>
                  </a:lnTo>
                  <a:lnTo>
                    <a:pt x="511" y="7280"/>
                  </a:lnTo>
                  <a:lnTo>
                    <a:pt x="567" y="7268"/>
                  </a:lnTo>
                  <a:lnTo>
                    <a:pt x="624" y="7254"/>
                  </a:lnTo>
                  <a:lnTo>
                    <a:pt x="679" y="7239"/>
                  </a:lnTo>
                  <a:lnTo>
                    <a:pt x="731" y="7221"/>
                  </a:lnTo>
                  <a:lnTo>
                    <a:pt x="784" y="7204"/>
                  </a:lnTo>
                  <a:lnTo>
                    <a:pt x="835" y="7184"/>
                  </a:lnTo>
                  <a:lnTo>
                    <a:pt x="883" y="7163"/>
                  </a:lnTo>
                  <a:lnTo>
                    <a:pt x="932" y="7142"/>
                  </a:lnTo>
                  <a:lnTo>
                    <a:pt x="979" y="7116"/>
                  </a:lnTo>
                  <a:lnTo>
                    <a:pt x="1024" y="7091"/>
                  </a:lnTo>
                  <a:lnTo>
                    <a:pt x="1069" y="7066"/>
                  </a:lnTo>
                  <a:lnTo>
                    <a:pt x="1111" y="7037"/>
                  </a:lnTo>
                  <a:lnTo>
                    <a:pt x="1152" y="7007"/>
                  </a:lnTo>
                  <a:lnTo>
                    <a:pt x="1193" y="6976"/>
                  </a:lnTo>
                  <a:lnTo>
                    <a:pt x="1232" y="6943"/>
                  </a:lnTo>
                  <a:lnTo>
                    <a:pt x="1269" y="6908"/>
                  </a:lnTo>
                  <a:lnTo>
                    <a:pt x="1306" y="6873"/>
                  </a:lnTo>
                  <a:lnTo>
                    <a:pt x="1343" y="6836"/>
                  </a:lnTo>
                  <a:lnTo>
                    <a:pt x="1377" y="6797"/>
                  </a:lnTo>
                  <a:lnTo>
                    <a:pt x="1410" y="6756"/>
                  </a:lnTo>
                  <a:lnTo>
                    <a:pt x="1443" y="6715"/>
                  </a:lnTo>
                  <a:lnTo>
                    <a:pt x="1474" y="6671"/>
                  </a:lnTo>
                  <a:lnTo>
                    <a:pt x="1503" y="6626"/>
                  </a:lnTo>
                  <a:lnTo>
                    <a:pt x="1533" y="6579"/>
                  </a:lnTo>
                  <a:lnTo>
                    <a:pt x="1560" y="6533"/>
                  </a:lnTo>
                  <a:lnTo>
                    <a:pt x="1587" y="6482"/>
                  </a:lnTo>
                  <a:lnTo>
                    <a:pt x="1613" y="6431"/>
                  </a:lnTo>
                  <a:lnTo>
                    <a:pt x="1636" y="6379"/>
                  </a:lnTo>
                  <a:lnTo>
                    <a:pt x="1661" y="6324"/>
                  </a:lnTo>
                  <a:lnTo>
                    <a:pt x="1683" y="6268"/>
                  </a:lnTo>
                  <a:lnTo>
                    <a:pt x="1704" y="6210"/>
                  </a:lnTo>
                  <a:lnTo>
                    <a:pt x="1726" y="6151"/>
                  </a:lnTo>
                  <a:lnTo>
                    <a:pt x="1745" y="6091"/>
                  </a:lnTo>
                  <a:lnTo>
                    <a:pt x="1763" y="6027"/>
                  </a:lnTo>
                  <a:lnTo>
                    <a:pt x="1780" y="5964"/>
                  </a:lnTo>
                  <a:lnTo>
                    <a:pt x="1798" y="5898"/>
                  </a:lnTo>
                  <a:lnTo>
                    <a:pt x="1813" y="5830"/>
                  </a:lnTo>
                  <a:lnTo>
                    <a:pt x="1827" y="5762"/>
                  </a:lnTo>
                  <a:lnTo>
                    <a:pt x="1841" y="5690"/>
                  </a:lnTo>
                  <a:lnTo>
                    <a:pt x="1854" y="5618"/>
                  </a:lnTo>
                  <a:lnTo>
                    <a:pt x="1866" y="5544"/>
                  </a:lnTo>
                  <a:lnTo>
                    <a:pt x="1878" y="5468"/>
                  </a:lnTo>
                  <a:lnTo>
                    <a:pt x="1887" y="5390"/>
                  </a:lnTo>
                  <a:lnTo>
                    <a:pt x="1897" y="5312"/>
                  </a:lnTo>
                  <a:lnTo>
                    <a:pt x="1905" y="5231"/>
                  </a:lnTo>
                  <a:lnTo>
                    <a:pt x="1913" y="5149"/>
                  </a:lnTo>
                  <a:lnTo>
                    <a:pt x="1921" y="5065"/>
                  </a:lnTo>
                  <a:lnTo>
                    <a:pt x="1926" y="4980"/>
                  </a:lnTo>
                  <a:lnTo>
                    <a:pt x="1932" y="4890"/>
                  </a:lnTo>
                  <a:lnTo>
                    <a:pt x="1936" y="4803"/>
                  </a:lnTo>
                  <a:lnTo>
                    <a:pt x="1940" y="4711"/>
                  </a:lnTo>
                  <a:lnTo>
                    <a:pt x="1944" y="4618"/>
                  </a:lnTo>
                  <a:lnTo>
                    <a:pt x="1946" y="4522"/>
                  </a:lnTo>
                  <a:lnTo>
                    <a:pt x="1948" y="4427"/>
                  </a:lnTo>
                  <a:lnTo>
                    <a:pt x="1950" y="4328"/>
                  </a:lnTo>
                  <a:lnTo>
                    <a:pt x="1950" y="4229"/>
                  </a:lnTo>
                  <a:lnTo>
                    <a:pt x="1950" y="4139"/>
                  </a:lnTo>
                  <a:lnTo>
                    <a:pt x="1948" y="4050"/>
                  </a:lnTo>
                  <a:lnTo>
                    <a:pt x="1944" y="3876"/>
                  </a:lnTo>
                  <a:lnTo>
                    <a:pt x="1938" y="3711"/>
                  </a:lnTo>
                  <a:lnTo>
                    <a:pt x="1926" y="3549"/>
                  </a:lnTo>
                  <a:lnTo>
                    <a:pt x="1921" y="3470"/>
                  </a:lnTo>
                  <a:lnTo>
                    <a:pt x="1915" y="3394"/>
                  </a:lnTo>
                  <a:lnTo>
                    <a:pt x="1907" y="3318"/>
                  </a:lnTo>
                  <a:lnTo>
                    <a:pt x="1897" y="3244"/>
                  </a:lnTo>
                  <a:lnTo>
                    <a:pt x="1889" y="3170"/>
                  </a:lnTo>
                  <a:lnTo>
                    <a:pt x="1878" y="3100"/>
                  </a:lnTo>
                  <a:lnTo>
                    <a:pt x="1868" y="3030"/>
                  </a:lnTo>
                  <a:lnTo>
                    <a:pt x="1856" y="2960"/>
                  </a:lnTo>
                  <a:lnTo>
                    <a:pt x="1843" y="2894"/>
                  </a:lnTo>
                  <a:lnTo>
                    <a:pt x="1829" y="2827"/>
                  </a:lnTo>
                  <a:lnTo>
                    <a:pt x="1815" y="2763"/>
                  </a:lnTo>
                  <a:lnTo>
                    <a:pt x="1800" y="2701"/>
                  </a:lnTo>
                  <a:lnTo>
                    <a:pt x="1782" y="2639"/>
                  </a:lnTo>
                  <a:lnTo>
                    <a:pt x="1765" y="2578"/>
                  </a:lnTo>
                  <a:lnTo>
                    <a:pt x="1747" y="2520"/>
                  </a:lnTo>
                  <a:lnTo>
                    <a:pt x="1728" y="2464"/>
                  </a:lnTo>
                  <a:lnTo>
                    <a:pt x="1708" y="2407"/>
                  </a:lnTo>
                  <a:lnTo>
                    <a:pt x="1687" y="2353"/>
                  </a:lnTo>
                  <a:lnTo>
                    <a:pt x="1663" y="2300"/>
                  </a:lnTo>
                  <a:lnTo>
                    <a:pt x="1640" y="2248"/>
                  </a:lnTo>
                  <a:lnTo>
                    <a:pt x="1616" y="2199"/>
                  </a:lnTo>
                  <a:lnTo>
                    <a:pt x="1591" y="2150"/>
                  </a:lnTo>
                  <a:lnTo>
                    <a:pt x="1564" y="2102"/>
                  </a:lnTo>
                  <a:lnTo>
                    <a:pt x="1536" y="2057"/>
                  </a:lnTo>
                  <a:lnTo>
                    <a:pt x="1507" y="2012"/>
                  </a:lnTo>
                  <a:lnTo>
                    <a:pt x="1478" y="1969"/>
                  </a:lnTo>
                  <a:lnTo>
                    <a:pt x="1447" y="1926"/>
                  </a:lnTo>
                  <a:lnTo>
                    <a:pt x="1416" y="1886"/>
                  </a:lnTo>
                  <a:lnTo>
                    <a:pt x="1382" y="1847"/>
                  </a:lnTo>
                  <a:lnTo>
                    <a:pt x="1347" y="1810"/>
                  </a:lnTo>
                  <a:lnTo>
                    <a:pt x="1312" y="1775"/>
                  </a:lnTo>
                  <a:lnTo>
                    <a:pt x="1275" y="1740"/>
                  </a:lnTo>
                  <a:lnTo>
                    <a:pt x="1238" y="1707"/>
                  </a:lnTo>
                  <a:lnTo>
                    <a:pt x="1197" y="1674"/>
                  </a:lnTo>
                  <a:lnTo>
                    <a:pt x="1158" y="1642"/>
                  </a:lnTo>
                  <a:lnTo>
                    <a:pt x="1115" y="1613"/>
                  </a:lnTo>
                  <a:lnTo>
                    <a:pt x="1072" y="1586"/>
                  </a:lnTo>
                  <a:lnTo>
                    <a:pt x="1030" y="1561"/>
                  </a:lnTo>
                  <a:lnTo>
                    <a:pt x="983" y="1535"/>
                  </a:lnTo>
                  <a:lnTo>
                    <a:pt x="936" y="1512"/>
                  </a:lnTo>
                  <a:lnTo>
                    <a:pt x="889" y="1489"/>
                  </a:lnTo>
                  <a:lnTo>
                    <a:pt x="838" y="1469"/>
                  </a:lnTo>
                  <a:lnTo>
                    <a:pt x="788" y="1450"/>
                  </a:lnTo>
                  <a:lnTo>
                    <a:pt x="737" y="1430"/>
                  </a:lnTo>
                  <a:lnTo>
                    <a:pt x="682" y="1415"/>
                  </a:lnTo>
                  <a:lnTo>
                    <a:pt x="628" y="1399"/>
                  </a:lnTo>
                  <a:lnTo>
                    <a:pt x="571" y="1386"/>
                  </a:lnTo>
                  <a:lnTo>
                    <a:pt x="515" y="1372"/>
                  </a:lnTo>
                  <a:lnTo>
                    <a:pt x="454" y="1362"/>
                  </a:lnTo>
                  <a:lnTo>
                    <a:pt x="394" y="1352"/>
                  </a:lnTo>
                  <a:lnTo>
                    <a:pt x="331" y="1343"/>
                  </a:lnTo>
                  <a:lnTo>
                    <a:pt x="269" y="1337"/>
                  </a:lnTo>
                  <a:lnTo>
                    <a:pt x="205" y="1331"/>
                  </a:lnTo>
                  <a:lnTo>
                    <a:pt x="138" y="1327"/>
                  </a:lnTo>
                  <a:lnTo>
                    <a:pt x="70" y="1323"/>
                  </a:lnTo>
                  <a:lnTo>
                    <a:pt x="0" y="1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65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1236000" y="1558123"/>
            <a:ext cx="9720000" cy="437896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91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FE2-2780-7918-1BFA-B7628E9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416F-0771-8D32-0C72-7880F206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2BE6-3535-791A-6D05-D97F1E2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364E-601B-6E14-F3B1-5F5311F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27CC-C2EB-B6D8-A90A-B86F298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3156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2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943DA21-32F4-EC53-CC83-C216D6E224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3" y="260349"/>
            <a:ext cx="11522076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Select </a:t>
            </a:r>
            <a:r>
              <a:rPr lang="fi-FI" dirty="0" err="1"/>
              <a:t>shape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menu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D26A4-5755-A22E-9A2B-165C7193F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7B0EC03-020A-9A53-BB0B-BB8562932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866194-A33E-B6FF-D7C1-885C7E01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2B5D-D454-D7B8-A2DF-5FB812FF9162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9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8F2E3-D502-88AE-2480-86F5CB7B3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4D54-FB74-7A1E-745C-6C215EAE6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030993-08B8-581D-A64F-80FD0E52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B6CC6D3-C880-C834-8FDA-17F1D7519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C1F3F-D217-BEF7-F201-7079ACDD8DD5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0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A20951-D5B0-5E2C-90B6-958C177DCA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252413"/>
            <a:ext cx="11380788" cy="5624513"/>
          </a:xfrm>
          <a:custGeom>
            <a:avLst/>
            <a:gdLst>
              <a:gd name="T0" fmla="*/ 510 w 7169"/>
              <a:gd name="T1" fmla="*/ 3543 h 3543"/>
              <a:gd name="T2" fmla="*/ 1432 w 7169"/>
              <a:gd name="T3" fmla="*/ 2509 h 3543"/>
              <a:gd name="T4" fmla="*/ 437 w 7169"/>
              <a:gd name="T5" fmla="*/ 2694 h 3543"/>
              <a:gd name="T6" fmla="*/ 1433 w 7169"/>
              <a:gd name="T7" fmla="*/ 1943 h 3543"/>
              <a:gd name="T8" fmla="*/ 942 w 7169"/>
              <a:gd name="T9" fmla="*/ 2351 h 3543"/>
              <a:gd name="T10" fmla="*/ 373 w 7169"/>
              <a:gd name="T11" fmla="*/ 3191 h 3543"/>
              <a:gd name="T12" fmla="*/ 186 w 7169"/>
              <a:gd name="T13" fmla="*/ 1447 h 3543"/>
              <a:gd name="T14" fmla="*/ 944 w 7169"/>
              <a:gd name="T15" fmla="*/ 1536 h 3543"/>
              <a:gd name="T16" fmla="*/ 679 w 7169"/>
              <a:gd name="T17" fmla="*/ 1007 h 3543"/>
              <a:gd name="T18" fmla="*/ 756 w 7169"/>
              <a:gd name="T19" fmla="*/ 696 h 3543"/>
              <a:gd name="T20" fmla="*/ 2187 w 7169"/>
              <a:gd name="T21" fmla="*/ 3445 h 3543"/>
              <a:gd name="T22" fmla="*/ 2695 w 7169"/>
              <a:gd name="T23" fmla="*/ 3260 h 3543"/>
              <a:gd name="T24" fmla="*/ 4365 w 7169"/>
              <a:gd name="T25" fmla="*/ 3543 h 3543"/>
              <a:gd name="T26" fmla="*/ 4444 w 7169"/>
              <a:gd name="T27" fmla="*/ 2509 h 3543"/>
              <a:gd name="T28" fmla="*/ 2850 w 7169"/>
              <a:gd name="T29" fmla="*/ 2881 h 3543"/>
              <a:gd name="T30" fmla="*/ 2033 w 7169"/>
              <a:gd name="T31" fmla="*/ 1758 h 3543"/>
              <a:gd name="T32" fmla="*/ 2850 w 7169"/>
              <a:gd name="T33" fmla="*/ 1943 h 3543"/>
              <a:gd name="T34" fmla="*/ 4444 w 7169"/>
              <a:gd name="T35" fmla="*/ 1943 h 3543"/>
              <a:gd name="T36" fmla="*/ 1498 w 7169"/>
              <a:gd name="T37" fmla="*/ 3102 h 3543"/>
              <a:gd name="T38" fmla="*/ 1871 w 7169"/>
              <a:gd name="T39" fmla="*/ 1689 h 3543"/>
              <a:gd name="T40" fmla="*/ 2442 w 7169"/>
              <a:gd name="T41" fmla="*/ 2948 h 3543"/>
              <a:gd name="T42" fmla="*/ 2442 w 7169"/>
              <a:gd name="T43" fmla="*/ 1536 h 3543"/>
              <a:gd name="T44" fmla="*/ 2628 w 7169"/>
              <a:gd name="T45" fmla="*/ 2198 h 3543"/>
              <a:gd name="T46" fmla="*/ 3012 w 7169"/>
              <a:gd name="T47" fmla="*/ 1691 h 3543"/>
              <a:gd name="T48" fmla="*/ 1871 w 7169"/>
              <a:gd name="T49" fmla="*/ 2286 h 3543"/>
              <a:gd name="T50" fmla="*/ 3769 w 7169"/>
              <a:gd name="T51" fmla="*/ 1601 h 3543"/>
              <a:gd name="T52" fmla="*/ 3692 w 7169"/>
              <a:gd name="T53" fmla="*/ 1378 h 3543"/>
              <a:gd name="T54" fmla="*/ 2939 w 7169"/>
              <a:gd name="T55" fmla="*/ 1007 h 3543"/>
              <a:gd name="T56" fmla="*/ 3769 w 7169"/>
              <a:gd name="T57" fmla="*/ 786 h 3543"/>
              <a:gd name="T58" fmla="*/ 2628 w 7169"/>
              <a:gd name="T59" fmla="*/ 696 h 3543"/>
              <a:gd name="T60" fmla="*/ 1498 w 7169"/>
              <a:gd name="T61" fmla="*/ 696 h 3543"/>
              <a:gd name="T62" fmla="*/ 5966 w 7169"/>
              <a:gd name="T63" fmla="*/ 3445 h 3543"/>
              <a:gd name="T64" fmla="*/ 6475 w 7169"/>
              <a:gd name="T65" fmla="*/ 3260 h 3543"/>
              <a:gd name="T66" fmla="*/ 5966 w 7169"/>
              <a:gd name="T67" fmla="*/ 2881 h 3543"/>
              <a:gd name="T68" fmla="*/ 5214 w 7169"/>
              <a:gd name="T69" fmla="*/ 2509 h 3543"/>
              <a:gd name="T70" fmla="*/ 5724 w 7169"/>
              <a:gd name="T71" fmla="*/ 2129 h 3543"/>
              <a:gd name="T72" fmla="*/ 4712 w 7169"/>
              <a:gd name="T73" fmla="*/ 2948 h 3543"/>
              <a:gd name="T74" fmla="*/ 6796 w 7169"/>
              <a:gd name="T75" fmla="*/ 2198 h 3543"/>
              <a:gd name="T76" fmla="*/ 5655 w 7169"/>
              <a:gd name="T77" fmla="*/ 3102 h 3543"/>
              <a:gd name="T78" fmla="*/ 6225 w 7169"/>
              <a:gd name="T79" fmla="*/ 2351 h 3543"/>
              <a:gd name="T80" fmla="*/ 6411 w 7169"/>
              <a:gd name="T81" fmla="*/ 3191 h 3543"/>
              <a:gd name="T82" fmla="*/ 5655 w 7169"/>
              <a:gd name="T83" fmla="*/ 2198 h 3543"/>
              <a:gd name="T84" fmla="*/ 6982 w 7169"/>
              <a:gd name="T85" fmla="*/ 3039 h 3543"/>
              <a:gd name="T86" fmla="*/ 6982 w 7169"/>
              <a:gd name="T87" fmla="*/ 1447 h 3543"/>
              <a:gd name="T88" fmla="*/ 6630 w 7169"/>
              <a:gd name="T89" fmla="*/ 442 h 3543"/>
              <a:gd name="T90" fmla="*/ 5812 w 7169"/>
              <a:gd name="T91" fmla="*/ 1193 h 3543"/>
              <a:gd name="T92" fmla="*/ 5124 w 7169"/>
              <a:gd name="T93" fmla="*/ 1007 h 3543"/>
              <a:gd name="T94" fmla="*/ 6225 w 7169"/>
              <a:gd name="T95" fmla="*/ 940 h 3543"/>
              <a:gd name="T96" fmla="*/ 5655 w 7169"/>
              <a:gd name="T97" fmla="*/ 696 h 3543"/>
              <a:gd name="T98" fmla="*/ 6982 w 7169"/>
              <a:gd name="T99" fmla="*/ 34 h 3543"/>
              <a:gd name="T100" fmla="*/ 6159 w 7169"/>
              <a:gd name="T101" fmla="*/ 0 h 3543"/>
              <a:gd name="T102" fmla="*/ 1129 w 7169"/>
              <a:gd name="T103" fmla="*/ 98 h 3543"/>
              <a:gd name="T104" fmla="*/ 1498 w 7169"/>
              <a:gd name="T105" fmla="*/ 188 h 3543"/>
              <a:gd name="T106" fmla="*/ 2508 w 7169"/>
              <a:gd name="T107" fmla="*/ 0 h 3543"/>
              <a:gd name="T108" fmla="*/ 4142 w 7169"/>
              <a:gd name="T109" fmla="*/ 188 h 3543"/>
              <a:gd name="T110" fmla="*/ 4525 w 7169"/>
              <a:gd name="T111" fmla="*/ 99 h 3543"/>
              <a:gd name="T112" fmla="*/ 526 w 7169"/>
              <a:gd name="T113" fmla="*/ 257 h 3543"/>
              <a:gd name="T114" fmla="*/ 1343 w 7169"/>
              <a:gd name="T115" fmla="*/ 442 h 3543"/>
              <a:gd name="T116" fmla="*/ 2939 w 7169"/>
              <a:gd name="T117" fmla="*/ 442 h 3543"/>
              <a:gd name="T118" fmla="*/ 3448 w 7169"/>
              <a:gd name="T119" fmla="*/ 257 h 3543"/>
              <a:gd name="T120" fmla="*/ 5060 w 7169"/>
              <a:gd name="T121" fmla="*/ 627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69" h="3543">
                <a:moveTo>
                  <a:pt x="5812" y="257"/>
                </a:moveTo>
                <a:lnTo>
                  <a:pt x="5966" y="442"/>
                </a:lnTo>
                <a:lnTo>
                  <a:pt x="5812" y="627"/>
                </a:lnTo>
                <a:lnTo>
                  <a:pt x="5724" y="627"/>
                </a:lnTo>
                <a:lnTo>
                  <a:pt x="5877" y="442"/>
                </a:lnTo>
                <a:lnTo>
                  <a:pt x="5722" y="257"/>
                </a:lnTo>
                <a:lnTo>
                  <a:pt x="5812" y="257"/>
                </a:lnTo>
                <a:close/>
                <a:moveTo>
                  <a:pt x="526" y="3260"/>
                </a:moveTo>
                <a:lnTo>
                  <a:pt x="681" y="3445"/>
                </a:lnTo>
                <a:lnTo>
                  <a:pt x="600" y="3543"/>
                </a:lnTo>
                <a:lnTo>
                  <a:pt x="510" y="3543"/>
                </a:lnTo>
                <a:lnTo>
                  <a:pt x="591" y="3446"/>
                </a:lnTo>
                <a:lnTo>
                  <a:pt x="437" y="3260"/>
                </a:lnTo>
                <a:lnTo>
                  <a:pt x="526" y="3260"/>
                </a:lnTo>
                <a:close/>
                <a:moveTo>
                  <a:pt x="1278" y="3260"/>
                </a:moveTo>
                <a:lnTo>
                  <a:pt x="1433" y="3445"/>
                </a:lnTo>
                <a:lnTo>
                  <a:pt x="1352" y="3543"/>
                </a:lnTo>
                <a:lnTo>
                  <a:pt x="1262" y="3543"/>
                </a:lnTo>
                <a:lnTo>
                  <a:pt x="1343" y="3446"/>
                </a:lnTo>
                <a:lnTo>
                  <a:pt x="1189" y="3260"/>
                </a:lnTo>
                <a:lnTo>
                  <a:pt x="1278" y="3260"/>
                </a:lnTo>
                <a:close/>
                <a:moveTo>
                  <a:pt x="1432" y="2509"/>
                </a:moveTo>
                <a:lnTo>
                  <a:pt x="1279" y="2694"/>
                </a:lnTo>
                <a:lnTo>
                  <a:pt x="1433" y="2881"/>
                </a:lnTo>
                <a:lnTo>
                  <a:pt x="1343" y="2881"/>
                </a:lnTo>
                <a:lnTo>
                  <a:pt x="1189" y="2694"/>
                </a:lnTo>
                <a:lnTo>
                  <a:pt x="1343" y="2509"/>
                </a:lnTo>
                <a:lnTo>
                  <a:pt x="1432" y="2509"/>
                </a:lnTo>
                <a:close/>
                <a:moveTo>
                  <a:pt x="679" y="2509"/>
                </a:moveTo>
                <a:lnTo>
                  <a:pt x="526" y="2694"/>
                </a:lnTo>
                <a:lnTo>
                  <a:pt x="681" y="2881"/>
                </a:lnTo>
                <a:lnTo>
                  <a:pt x="591" y="2881"/>
                </a:lnTo>
                <a:lnTo>
                  <a:pt x="437" y="2694"/>
                </a:lnTo>
                <a:lnTo>
                  <a:pt x="591" y="2509"/>
                </a:lnTo>
                <a:lnTo>
                  <a:pt x="679" y="2509"/>
                </a:lnTo>
                <a:close/>
                <a:moveTo>
                  <a:pt x="526" y="1758"/>
                </a:moveTo>
                <a:lnTo>
                  <a:pt x="681" y="1943"/>
                </a:lnTo>
                <a:lnTo>
                  <a:pt x="527" y="2129"/>
                </a:lnTo>
                <a:lnTo>
                  <a:pt x="437" y="2129"/>
                </a:lnTo>
                <a:lnTo>
                  <a:pt x="591" y="1943"/>
                </a:lnTo>
                <a:lnTo>
                  <a:pt x="437" y="1758"/>
                </a:lnTo>
                <a:lnTo>
                  <a:pt x="526" y="1758"/>
                </a:lnTo>
                <a:close/>
                <a:moveTo>
                  <a:pt x="1278" y="1758"/>
                </a:moveTo>
                <a:lnTo>
                  <a:pt x="1433" y="1943"/>
                </a:lnTo>
                <a:lnTo>
                  <a:pt x="1279" y="2129"/>
                </a:lnTo>
                <a:lnTo>
                  <a:pt x="1189" y="2129"/>
                </a:lnTo>
                <a:lnTo>
                  <a:pt x="1343" y="1943"/>
                </a:lnTo>
                <a:lnTo>
                  <a:pt x="1189" y="1758"/>
                </a:lnTo>
                <a:lnTo>
                  <a:pt x="1278" y="1758"/>
                </a:lnTo>
                <a:close/>
                <a:moveTo>
                  <a:pt x="1129" y="2198"/>
                </a:moveTo>
                <a:lnTo>
                  <a:pt x="1129" y="2286"/>
                </a:lnTo>
                <a:lnTo>
                  <a:pt x="942" y="2441"/>
                </a:lnTo>
                <a:lnTo>
                  <a:pt x="756" y="2288"/>
                </a:lnTo>
                <a:lnTo>
                  <a:pt x="756" y="2198"/>
                </a:lnTo>
                <a:lnTo>
                  <a:pt x="942" y="2351"/>
                </a:lnTo>
                <a:lnTo>
                  <a:pt x="1129" y="2198"/>
                </a:lnTo>
                <a:close/>
                <a:moveTo>
                  <a:pt x="373" y="2198"/>
                </a:moveTo>
                <a:lnTo>
                  <a:pt x="373" y="2286"/>
                </a:lnTo>
                <a:lnTo>
                  <a:pt x="186" y="2441"/>
                </a:lnTo>
                <a:lnTo>
                  <a:pt x="0" y="2288"/>
                </a:lnTo>
                <a:lnTo>
                  <a:pt x="0" y="2198"/>
                </a:lnTo>
                <a:lnTo>
                  <a:pt x="186" y="2351"/>
                </a:lnTo>
                <a:lnTo>
                  <a:pt x="373" y="2198"/>
                </a:lnTo>
                <a:close/>
                <a:moveTo>
                  <a:pt x="186" y="2948"/>
                </a:moveTo>
                <a:lnTo>
                  <a:pt x="373" y="3102"/>
                </a:lnTo>
                <a:lnTo>
                  <a:pt x="373" y="3191"/>
                </a:lnTo>
                <a:lnTo>
                  <a:pt x="186" y="3039"/>
                </a:lnTo>
                <a:lnTo>
                  <a:pt x="0" y="3192"/>
                </a:lnTo>
                <a:lnTo>
                  <a:pt x="0" y="3102"/>
                </a:lnTo>
                <a:lnTo>
                  <a:pt x="186" y="2948"/>
                </a:lnTo>
                <a:close/>
                <a:moveTo>
                  <a:pt x="186" y="1447"/>
                </a:moveTo>
                <a:lnTo>
                  <a:pt x="373" y="1601"/>
                </a:lnTo>
                <a:lnTo>
                  <a:pt x="373" y="1689"/>
                </a:lnTo>
                <a:lnTo>
                  <a:pt x="186" y="1536"/>
                </a:lnTo>
                <a:lnTo>
                  <a:pt x="0" y="1691"/>
                </a:lnTo>
                <a:lnTo>
                  <a:pt x="0" y="1601"/>
                </a:lnTo>
                <a:lnTo>
                  <a:pt x="186" y="1447"/>
                </a:lnTo>
                <a:close/>
                <a:moveTo>
                  <a:pt x="944" y="2948"/>
                </a:moveTo>
                <a:lnTo>
                  <a:pt x="1129" y="3102"/>
                </a:lnTo>
                <a:lnTo>
                  <a:pt x="1129" y="3191"/>
                </a:lnTo>
                <a:lnTo>
                  <a:pt x="944" y="3039"/>
                </a:lnTo>
                <a:lnTo>
                  <a:pt x="756" y="3192"/>
                </a:lnTo>
                <a:lnTo>
                  <a:pt x="756" y="3102"/>
                </a:lnTo>
                <a:lnTo>
                  <a:pt x="944" y="2948"/>
                </a:lnTo>
                <a:close/>
                <a:moveTo>
                  <a:pt x="944" y="1447"/>
                </a:moveTo>
                <a:lnTo>
                  <a:pt x="1129" y="1601"/>
                </a:lnTo>
                <a:lnTo>
                  <a:pt x="1129" y="1689"/>
                </a:lnTo>
                <a:lnTo>
                  <a:pt x="944" y="1536"/>
                </a:lnTo>
                <a:lnTo>
                  <a:pt x="756" y="1691"/>
                </a:lnTo>
                <a:lnTo>
                  <a:pt x="756" y="1601"/>
                </a:lnTo>
                <a:lnTo>
                  <a:pt x="944" y="1447"/>
                </a:lnTo>
                <a:close/>
                <a:moveTo>
                  <a:pt x="1432" y="1007"/>
                </a:moveTo>
                <a:lnTo>
                  <a:pt x="1279" y="1193"/>
                </a:lnTo>
                <a:lnTo>
                  <a:pt x="1433" y="1378"/>
                </a:lnTo>
                <a:lnTo>
                  <a:pt x="1343" y="1378"/>
                </a:lnTo>
                <a:lnTo>
                  <a:pt x="1189" y="1193"/>
                </a:lnTo>
                <a:lnTo>
                  <a:pt x="1343" y="1007"/>
                </a:lnTo>
                <a:lnTo>
                  <a:pt x="1432" y="1007"/>
                </a:lnTo>
                <a:close/>
                <a:moveTo>
                  <a:pt x="679" y="1007"/>
                </a:moveTo>
                <a:lnTo>
                  <a:pt x="526" y="1193"/>
                </a:lnTo>
                <a:lnTo>
                  <a:pt x="681" y="1378"/>
                </a:lnTo>
                <a:lnTo>
                  <a:pt x="591" y="1378"/>
                </a:lnTo>
                <a:lnTo>
                  <a:pt x="437" y="1193"/>
                </a:lnTo>
                <a:lnTo>
                  <a:pt x="591" y="1007"/>
                </a:lnTo>
                <a:lnTo>
                  <a:pt x="679" y="1007"/>
                </a:lnTo>
                <a:close/>
                <a:moveTo>
                  <a:pt x="1129" y="696"/>
                </a:moveTo>
                <a:lnTo>
                  <a:pt x="1129" y="785"/>
                </a:lnTo>
                <a:lnTo>
                  <a:pt x="942" y="940"/>
                </a:lnTo>
                <a:lnTo>
                  <a:pt x="756" y="786"/>
                </a:lnTo>
                <a:lnTo>
                  <a:pt x="756" y="696"/>
                </a:lnTo>
                <a:lnTo>
                  <a:pt x="942" y="850"/>
                </a:lnTo>
                <a:lnTo>
                  <a:pt x="1129" y="696"/>
                </a:lnTo>
                <a:close/>
                <a:moveTo>
                  <a:pt x="373" y="696"/>
                </a:moveTo>
                <a:lnTo>
                  <a:pt x="373" y="785"/>
                </a:lnTo>
                <a:lnTo>
                  <a:pt x="186" y="940"/>
                </a:lnTo>
                <a:lnTo>
                  <a:pt x="0" y="786"/>
                </a:lnTo>
                <a:lnTo>
                  <a:pt x="0" y="696"/>
                </a:lnTo>
                <a:lnTo>
                  <a:pt x="186" y="850"/>
                </a:lnTo>
                <a:lnTo>
                  <a:pt x="373" y="696"/>
                </a:lnTo>
                <a:close/>
                <a:moveTo>
                  <a:pt x="2033" y="3260"/>
                </a:moveTo>
                <a:lnTo>
                  <a:pt x="2187" y="3445"/>
                </a:lnTo>
                <a:lnTo>
                  <a:pt x="2106" y="3543"/>
                </a:lnTo>
                <a:lnTo>
                  <a:pt x="2017" y="3543"/>
                </a:lnTo>
                <a:lnTo>
                  <a:pt x="2098" y="3446"/>
                </a:lnTo>
                <a:lnTo>
                  <a:pt x="1943" y="3260"/>
                </a:lnTo>
                <a:lnTo>
                  <a:pt x="2033" y="3260"/>
                </a:lnTo>
                <a:close/>
                <a:moveTo>
                  <a:pt x="2785" y="3260"/>
                </a:moveTo>
                <a:lnTo>
                  <a:pt x="2939" y="3445"/>
                </a:lnTo>
                <a:lnTo>
                  <a:pt x="2858" y="3543"/>
                </a:lnTo>
                <a:lnTo>
                  <a:pt x="2770" y="3543"/>
                </a:lnTo>
                <a:lnTo>
                  <a:pt x="2850" y="3446"/>
                </a:lnTo>
                <a:lnTo>
                  <a:pt x="2695" y="3260"/>
                </a:lnTo>
                <a:lnTo>
                  <a:pt x="2785" y="3260"/>
                </a:lnTo>
                <a:close/>
                <a:moveTo>
                  <a:pt x="3538" y="3260"/>
                </a:moveTo>
                <a:lnTo>
                  <a:pt x="3692" y="3445"/>
                </a:lnTo>
                <a:lnTo>
                  <a:pt x="3612" y="3543"/>
                </a:lnTo>
                <a:lnTo>
                  <a:pt x="3522" y="3543"/>
                </a:lnTo>
                <a:lnTo>
                  <a:pt x="3603" y="3446"/>
                </a:lnTo>
                <a:lnTo>
                  <a:pt x="3448" y="3260"/>
                </a:lnTo>
                <a:lnTo>
                  <a:pt x="3538" y="3260"/>
                </a:lnTo>
                <a:close/>
                <a:moveTo>
                  <a:pt x="4290" y="3260"/>
                </a:moveTo>
                <a:lnTo>
                  <a:pt x="4444" y="3445"/>
                </a:lnTo>
                <a:lnTo>
                  <a:pt x="4365" y="3543"/>
                </a:lnTo>
                <a:lnTo>
                  <a:pt x="4274" y="3543"/>
                </a:lnTo>
                <a:lnTo>
                  <a:pt x="4355" y="3446"/>
                </a:lnTo>
                <a:lnTo>
                  <a:pt x="4201" y="3260"/>
                </a:lnTo>
                <a:lnTo>
                  <a:pt x="4290" y="3260"/>
                </a:lnTo>
                <a:close/>
                <a:moveTo>
                  <a:pt x="4444" y="2509"/>
                </a:moveTo>
                <a:lnTo>
                  <a:pt x="4290" y="2694"/>
                </a:lnTo>
                <a:lnTo>
                  <a:pt x="4444" y="2881"/>
                </a:lnTo>
                <a:lnTo>
                  <a:pt x="4355" y="2881"/>
                </a:lnTo>
                <a:lnTo>
                  <a:pt x="4201" y="2694"/>
                </a:lnTo>
                <a:lnTo>
                  <a:pt x="4354" y="2509"/>
                </a:lnTo>
                <a:lnTo>
                  <a:pt x="4444" y="2509"/>
                </a:lnTo>
                <a:close/>
                <a:moveTo>
                  <a:pt x="3692" y="2509"/>
                </a:moveTo>
                <a:lnTo>
                  <a:pt x="3538" y="2694"/>
                </a:lnTo>
                <a:lnTo>
                  <a:pt x="3692" y="2881"/>
                </a:lnTo>
                <a:lnTo>
                  <a:pt x="3603" y="2881"/>
                </a:lnTo>
                <a:lnTo>
                  <a:pt x="3448" y="2694"/>
                </a:lnTo>
                <a:lnTo>
                  <a:pt x="3602" y="2509"/>
                </a:lnTo>
                <a:lnTo>
                  <a:pt x="3692" y="2509"/>
                </a:lnTo>
                <a:close/>
                <a:moveTo>
                  <a:pt x="2939" y="2509"/>
                </a:moveTo>
                <a:lnTo>
                  <a:pt x="2785" y="2694"/>
                </a:lnTo>
                <a:lnTo>
                  <a:pt x="2939" y="2881"/>
                </a:lnTo>
                <a:lnTo>
                  <a:pt x="2850" y="2881"/>
                </a:lnTo>
                <a:lnTo>
                  <a:pt x="2695" y="2694"/>
                </a:lnTo>
                <a:lnTo>
                  <a:pt x="2849" y="2509"/>
                </a:lnTo>
                <a:lnTo>
                  <a:pt x="2939" y="2509"/>
                </a:lnTo>
                <a:close/>
                <a:moveTo>
                  <a:pt x="2187" y="2509"/>
                </a:moveTo>
                <a:lnTo>
                  <a:pt x="2033" y="2694"/>
                </a:lnTo>
                <a:lnTo>
                  <a:pt x="2187" y="2881"/>
                </a:lnTo>
                <a:lnTo>
                  <a:pt x="2098" y="2881"/>
                </a:lnTo>
                <a:lnTo>
                  <a:pt x="1943" y="2694"/>
                </a:lnTo>
                <a:lnTo>
                  <a:pt x="2097" y="2509"/>
                </a:lnTo>
                <a:lnTo>
                  <a:pt x="2187" y="2509"/>
                </a:lnTo>
                <a:close/>
                <a:moveTo>
                  <a:pt x="2033" y="1758"/>
                </a:moveTo>
                <a:lnTo>
                  <a:pt x="2187" y="1943"/>
                </a:lnTo>
                <a:lnTo>
                  <a:pt x="2033" y="2129"/>
                </a:lnTo>
                <a:lnTo>
                  <a:pt x="1944" y="2129"/>
                </a:lnTo>
                <a:lnTo>
                  <a:pt x="2098" y="1943"/>
                </a:lnTo>
                <a:lnTo>
                  <a:pt x="1943" y="1758"/>
                </a:lnTo>
                <a:lnTo>
                  <a:pt x="2033" y="1758"/>
                </a:lnTo>
                <a:close/>
                <a:moveTo>
                  <a:pt x="2785" y="1758"/>
                </a:moveTo>
                <a:lnTo>
                  <a:pt x="2939" y="1943"/>
                </a:lnTo>
                <a:lnTo>
                  <a:pt x="2785" y="2129"/>
                </a:lnTo>
                <a:lnTo>
                  <a:pt x="2697" y="2129"/>
                </a:lnTo>
                <a:lnTo>
                  <a:pt x="2850" y="1943"/>
                </a:lnTo>
                <a:lnTo>
                  <a:pt x="2695" y="1758"/>
                </a:lnTo>
                <a:lnTo>
                  <a:pt x="2785" y="1758"/>
                </a:lnTo>
                <a:close/>
                <a:moveTo>
                  <a:pt x="3538" y="1758"/>
                </a:moveTo>
                <a:lnTo>
                  <a:pt x="3692" y="1943"/>
                </a:lnTo>
                <a:lnTo>
                  <a:pt x="3539" y="2129"/>
                </a:lnTo>
                <a:lnTo>
                  <a:pt x="3449" y="2129"/>
                </a:lnTo>
                <a:lnTo>
                  <a:pt x="3603" y="1943"/>
                </a:lnTo>
                <a:lnTo>
                  <a:pt x="3448" y="1758"/>
                </a:lnTo>
                <a:lnTo>
                  <a:pt x="3538" y="1758"/>
                </a:lnTo>
                <a:close/>
                <a:moveTo>
                  <a:pt x="4290" y="1758"/>
                </a:moveTo>
                <a:lnTo>
                  <a:pt x="4444" y="1943"/>
                </a:lnTo>
                <a:lnTo>
                  <a:pt x="4292" y="2129"/>
                </a:lnTo>
                <a:lnTo>
                  <a:pt x="4201" y="2129"/>
                </a:lnTo>
                <a:lnTo>
                  <a:pt x="4355" y="1943"/>
                </a:lnTo>
                <a:lnTo>
                  <a:pt x="4201" y="1758"/>
                </a:lnTo>
                <a:lnTo>
                  <a:pt x="4290" y="1758"/>
                </a:lnTo>
                <a:close/>
                <a:moveTo>
                  <a:pt x="1685" y="2948"/>
                </a:moveTo>
                <a:lnTo>
                  <a:pt x="1871" y="3102"/>
                </a:lnTo>
                <a:lnTo>
                  <a:pt x="1871" y="3191"/>
                </a:lnTo>
                <a:lnTo>
                  <a:pt x="1685" y="3039"/>
                </a:lnTo>
                <a:lnTo>
                  <a:pt x="1498" y="3192"/>
                </a:lnTo>
                <a:lnTo>
                  <a:pt x="1498" y="3102"/>
                </a:lnTo>
                <a:lnTo>
                  <a:pt x="1685" y="2948"/>
                </a:lnTo>
                <a:close/>
                <a:moveTo>
                  <a:pt x="4142" y="2198"/>
                </a:moveTo>
                <a:lnTo>
                  <a:pt x="4142" y="2286"/>
                </a:lnTo>
                <a:lnTo>
                  <a:pt x="3955" y="2441"/>
                </a:lnTo>
                <a:lnTo>
                  <a:pt x="3769" y="2288"/>
                </a:lnTo>
                <a:lnTo>
                  <a:pt x="3769" y="2198"/>
                </a:lnTo>
                <a:lnTo>
                  <a:pt x="3955" y="2351"/>
                </a:lnTo>
                <a:lnTo>
                  <a:pt x="4142" y="2198"/>
                </a:lnTo>
                <a:close/>
                <a:moveTo>
                  <a:pt x="1685" y="1447"/>
                </a:moveTo>
                <a:lnTo>
                  <a:pt x="1871" y="1601"/>
                </a:lnTo>
                <a:lnTo>
                  <a:pt x="1871" y="1689"/>
                </a:lnTo>
                <a:lnTo>
                  <a:pt x="1685" y="1536"/>
                </a:lnTo>
                <a:lnTo>
                  <a:pt x="1498" y="1691"/>
                </a:lnTo>
                <a:lnTo>
                  <a:pt x="1498" y="1601"/>
                </a:lnTo>
                <a:lnTo>
                  <a:pt x="1685" y="1447"/>
                </a:lnTo>
                <a:close/>
                <a:moveTo>
                  <a:pt x="2442" y="2948"/>
                </a:moveTo>
                <a:lnTo>
                  <a:pt x="2628" y="3102"/>
                </a:lnTo>
                <a:lnTo>
                  <a:pt x="2628" y="3191"/>
                </a:lnTo>
                <a:lnTo>
                  <a:pt x="2442" y="3039"/>
                </a:lnTo>
                <a:lnTo>
                  <a:pt x="2256" y="3192"/>
                </a:lnTo>
                <a:lnTo>
                  <a:pt x="2256" y="3102"/>
                </a:lnTo>
                <a:lnTo>
                  <a:pt x="2442" y="2948"/>
                </a:lnTo>
                <a:close/>
                <a:moveTo>
                  <a:pt x="3384" y="2198"/>
                </a:moveTo>
                <a:lnTo>
                  <a:pt x="3384" y="2286"/>
                </a:lnTo>
                <a:lnTo>
                  <a:pt x="3198" y="2441"/>
                </a:lnTo>
                <a:lnTo>
                  <a:pt x="3012" y="2288"/>
                </a:lnTo>
                <a:lnTo>
                  <a:pt x="3012" y="2198"/>
                </a:lnTo>
                <a:lnTo>
                  <a:pt x="3198" y="2351"/>
                </a:lnTo>
                <a:lnTo>
                  <a:pt x="3384" y="2198"/>
                </a:lnTo>
                <a:close/>
                <a:moveTo>
                  <a:pt x="2442" y="1447"/>
                </a:moveTo>
                <a:lnTo>
                  <a:pt x="2628" y="1601"/>
                </a:lnTo>
                <a:lnTo>
                  <a:pt x="2628" y="1689"/>
                </a:lnTo>
                <a:lnTo>
                  <a:pt x="2442" y="1536"/>
                </a:lnTo>
                <a:lnTo>
                  <a:pt x="2256" y="1691"/>
                </a:lnTo>
                <a:lnTo>
                  <a:pt x="2256" y="1601"/>
                </a:lnTo>
                <a:lnTo>
                  <a:pt x="2442" y="1447"/>
                </a:lnTo>
                <a:close/>
                <a:moveTo>
                  <a:pt x="3198" y="2948"/>
                </a:moveTo>
                <a:lnTo>
                  <a:pt x="3384" y="3102"/>
                </a:lnTo>
                <a:lnTo>
                  <a:pt x="3384" y="3191"/>
                </a:lnTo>
                <a:lnTo>
                  <a:pt x="3198" y="3039"/>
                </a:lnTo>
                <a:lnTo>
                  <a:pt x="3012" y="3192"/>
                </a:lnTo>
                <a:lnTo>
                  <a:pt x="3012" y="3102"/>
                </a:lnTo>
                <a:lnTo>
                  <a:pt x="3198" y="2948"/>
                </a:lnTo>
                <a:close/>
                <a:moveTo>
                  <a:pt x="2628" y="2198"/>
                </a:moveTo>
                <a:lnTo>
                  <a:pt x="2628" y="2286"/>
                </a:lnTo>
                <a:lnTo>
                  <a:pt x="2442" y="2441"/>
                </a:lnTo>
                <a:lnTo>
                  <a:pt x="2256" y="2288"/>
                </a:lnTo>
                <a:lnTo>
                  <a:pt x="2256" y="2198"/>
                </a:lnTo>
                <a:lnTo>
                  <a:pt x="2442" y="2351"/>
                </a:lnTo>
                <a:lnTo>
                  <a:pt x="2628" y="2198"/>
                </a:lnTo>
                <a:close/>
                <a:moveTo>
                  <a:pt x="3198" y="1447"/>
                </a:moveTo>
                <a:lnTo>
                  <a:pt x="3384" y="1601"/>
                </a:lnTo>
                <a:lnTo>
                  <a:pt x="3384" y="1689"/>
                </a:lnTo>
                <a:lnTo>
                  <a:pt x="3198" y="1536"/>
                </a:lnTo>
                <a:lnTo>
                  <a:pt x="3012" y="1691"/>
                </a:lnTo>
                <a:lnTo>
                  <a:pt x="3012" y="1601"/>
                </a:lnTo>
                <a:lnTo>
                  <a:pt x="3198" y="1447"/>
                </a:lnTo>
                <a:close/>
                <a:moveTo>
                  <a:pt x="3955" y="2948"/>
                </a:moveTo>
                <a:lnTo>
                  <a:pt x="4142" y="3102"/>
                </a:lnTo>
                <a:lnTo>
                  <a:pt x="4142" y="3191"/>
                </a:lnTo>
                <a:lnTo>
                  <a:pt x="3955" y="3039"/>
                </a:lnTo>
                <a:lnTo>
                  <a:pt x="3769" y="3192"/>
                </a:lnTo>
                <a:lnTo>
                  <a:pt x="3769" y="3102"/>
                </a:lnTo>
                <a:lnTo>
                  <a:pt x="3955" y="2948"/>
                </a:lnTo>
                <a:close/>
                <a:moveTo>
                  <a:pt x="1871" y="2198"/>
                </a:moveTo>
                <a:lnTo>
                  <a:pt x="1871" y="2286"/>
                </a:lnTo>
                <a:lnTo>
                  <a:pt x="1684" y="2441"/>
                </a:lnTo>
                <a:lnTo>
                  <a:pt x="1498" y="2288"/>
                </a:lnTo>
                <a:lnTo>
                  <a:pt x="1498" y="2198"/>
                </a:lnTo>
                <a:lnTo>
                  <a:pt x="1684" y="2351"/>
                </a:lnTo>
                <a:lnTo>
                  <a:pt x="1871" y="2198"/>
                </a:lnTo>
                <a:close/>
                <a:moveTo>
                  <a:pt x="3955" y="1447"/>
                </a:moveTo>
                <a:lnTo>
                  <a:pt x="4142" y="1601"/>
                </a:lnTo>
                <a:lnTo>
                  <a:pt x="4142" y="1689"/>
                </a:lnTo>
                <a:lnTo>
                  <a:pt x="3955" y="1536"/>
                </a:lnTo>
                <a:lnTo>
                  <a:pt x="3769" y="1691"/>
                </a:lnTo>
                <a:lnTo>
                  <a:pt x="3769" y="1601"/>
                </a:lnTo>
                <a:lnTo>
                  <a:pt x="3955" y="1447"/>
                </a:lnTo>
                <a:close/>
                <a:moveTo>
                  <a:pt x="4444" y="1007"/>
                </a:moveTo>
                <a:lnTo>
                  <a:pt x="4290" y="1193"/>
                </a:lnTo>
                <a:lnTo>
                  <a:pt x="4444" y="1378"/>
                </a:lnTo>
                <a:lnTo>
                  <a:pt x="4355" y="1378"/>
                </a:lnTo>
                <a:lnTo>
                  <a:pt x="4201" y="1193"/>
                </a:lnTo>
                <a:lnTo>
                  <a:pt x="4354" y="1007"/>
                </a:lnTo>
                <a:lnTo>
                  <a:pt x="4444" y="1007"/>
                </a:lnTo>
                <a:close/>
                <a:moveTo>
                  <a:pt x="3692" y="1007"/>
                </a:moveTo>
                <a:lnTo>
                  <a:pt x="3538" y="1193"/>
                </a:lnTo>
                <a:lnTo>
                  <a:pt x="3692" y="1378"/>
                </a:lnTo>
                <a:lnTo>
                  <a:pt x="3603" y="1378"/>
                </a:lnTo>
                <a:lnTo>
                  <a:pt x="3448" y="1193"/>
                </a:lnTo>
                <a:lnTo>
                  <a:pt x="3602" y="1007"/>
                </a:lnTo>
                <a:lnTo>
                  <a:pt x="3692" y="1007"/>
                </a:lnTo>
                <a:close/>
                <a:moveTo>
                  <a:pt x="2939" y="1007"/>
                </a:moveTo>
                <a:lnTo>
                  <a:pt x="2785" y="1193"/>
                </a:lnTo>
                <a:lnTo>
                  <a:pt x="2939" y="1378"/>
                </a:lnTo>
                <a:lnTo>
                  <a:pt x="2850" y="1378"/>
                </a:lnTo>
                <a:lnTo>
                  <a:pt x="2695" y="1193"/>
                </a:lnTo>
                <a:lnTo>
                  <a:pt x="2849" y="1007"/>
                </a:lnTo>
                <a:lnTo>
                  <a:pt x="2939" y="1007"/>
                </a:lnTo>
                <a:close/>
                <a:moveTo>
                  <a:pt x="2187" y="1007"/>
                </a:moveTo>
                <a:lnTo>
                  <a:pt x="2033" y="1193"/>
                </a:lnTo>
                <a:lnTo>
                  <a:pt x="2187" y="1378"/>
                </a:lnTo>
                <a:lnTo>
                  <a:pt x="2098" y="1378"/>
                </a:lnTo>
                <a:lnTo>
                  <a:pt x="1943" y="1193"/>
                </a:lnTo>
                <a:lnTo>
                  <a:pt x="2097" y="1007"/>
                </a:lnTo>
                <a:lnTo>
                  <a:pt x="2187" y="1007"/>
                </a:lnTo>
                <a:close/>
                <a:moveTo>
                  <a:pt x="4142" y="696"/>
                </a:moveTo>
                <a:lnTo>
                  <a:pt x="4142" y="785"/>
                </a:lnTo>
                <a:lnTo>
                  <a:pt x="3955" y="940"/>
                </a:lnTo>
                <a:lnTo>
                  <a:pt x="3769" y="786"/>
                </a:lnTo>
                <a:lnTo>
                  <a:pt x="3769" y="696"/>
                </a:lnTo>
                <a:lnTo>
                  <a:pt x="3955" y="850"/>
                </a:lnTo>
                <a:lnTo>
                  <a:pt x="4142" y="696"/>
                </a:lnTo>
                <a:close/>
                <a:moveTo>
                  <a:pt x="3384" y="696"/>
                </a:moveTo>
                <a:lnTo>
                  <a:pt x="3384" y="785"/>
                </a:lnTo>
                <a:lnTo>
                  <a:pt x="3198" y="940"/>
                </a:lnTo>
                <a:lnTo>
                  <a:pt x="3012" y="786"/>
                </a:lnTo>
                <a:lnTo>
                  <a:pt x="3012" y="696"/>
                </a:lnTo>
                <a:lnTo>
                  <a:pt x="3198" y="850"/>
                </a:lnTo>
                <a:lnTo>
                  <a:pt x="3384" y="696"/>
                </a:lnTo>
                <a:close/>
                <a:moveTo>
                  <a:pt x="2628" y="696"/>
                </a:moveTo>
                <a:lnTo>
                  <a:pt x="2628" y="785"/>
                </a:lnTo>
                <a:lnTo>
                  <a:pt x="2442" y="940"/>
                </a:lnTo>
                <a:lnTo>
                  <a:pt x="2256" y="786"/>
                </a:lnTo>
                <a:lnTo>
                  <a:pt x="2256" y="696"/>
                </a:lnTo>
                <a:lnTo>
                  <a:pt x="2442" y="850"/>
                </a:lnTo>
                <a:lnTo>
                  <a:pt x="2628" y="696"/>
                </a:lnTo>
                <a:close/>
                <a:moveTo>
                  <a:pt x="1871" y="696"/>
                </a:moveTo>
                <a:lnTo>
                  <a:pt x="1871" y="785"/>
                </a:lnTo>
                <a:lnTo>
                  <a:pt x="1684" y="940"/>
                </a:lnTo>
                <a:lnTo>
                  <a:pt x="1498" y="786"/>
                </a:lnTo>
                <a:lnTo>
                  <a:pt x="1498" y="696"/>
                </a:lnTo>
                <a:lnTo>
                  <a:pt x="1684" y="850"/>
                </a:lnTo>
                <a:lnTo>
                  <a:pt x="1871" y="696"/>
                </a:lnTo>
                <a:close/>
                <a:moveTo>
                  <a:pt x="5060" y="3260"/>
                </a:moveTo>
                <a:lnTo>
                  <a:pt x="5214" y="3445"/>
                </a:lnTo>
                <a:lnTo>
                  <a:pt x="5133" y="3543"/>
                </a:lnTo>
                <a:lnTo>
                  <a:pt x="5044" y="3543"/>
                </a:lnTo>
                <a:lnTo>
                  <a:pt x="5124" y="3446"/>
                </a:lnTo>
                <a:lnTo>
                  <a:pt x="4970" y="3260"/>
                </a:lnTo>
                <a:lnTo>
                  <a:pt x="5060" y="3260"/>
                </a:lnTo>
                <a:close/>
                <a:moveTo>
                  <a:pt x="5812" y="3260"/>
                </a:moveTo>
                <a:lnTo>
                  <a:pt x="5966" y="3445"/>
                </a:lnTo>
                <a:lnTo>
                  <a:pt x="5885" y="3543"/>
                </a:lnTo>
                <a:lnTo>
                  <a:pt x="5796" y="3543"/>
                </a:lnTo>
                <a:lnTo>
                  <a:pt x="5877" y="3446"/>
                </a:lnTo>
                <a:lnTo>
                  <a:pt x="5722" y="3260"/>
                </a:lnTo>
                <a:lnTo>
                  <a:pt x="5812" y="3260"/>
                </a:lnTo>
                <a:close/>
                <a:moveTo>
                  <a:pt x="6565" y="3260"/>
                </a:moveTo>
                <a:lnTo>
                  <a:pt x="6719" y="3445"/>
                </a:lnTo>
                <a:lnTo>
                  <a:pt x="6639" y="3543"/>
                </a:lnTo>
                <a:lnTo>
                  <a:pt x="6549" y="3543"/>
                </a:lnTo>
                <a:lnTo>
                  <a:pt x="6630" y="3446"/>
                </a:lnTo>
                <a:lnTo>
                  <a:pt x="6475" y="3260"/>
                </a:lnTo>
                <a:lnTo>
                  <a:pt x="6565" y="3260"/>
                </a:lnTo>
                <a:close/>
                <a:moveTo>
                  <a:pt x="6719" y="2509"/>
                </a:moveTo>
                <a:lnTo>
                  <a:pt x="6565" y="2694"/>
                </a:lnTo>
                <a:lnTo>
                  <a:pt x="6719" y="2881"/>
                </a:lnTo>
                <a:lnTo>
                  <a:pt x="6630" y="2881"/>
                </a:lnTo>
                <a:lnTo>
                  <a:pt x="6475" y="2694"/>
                </a:lnTo>
                <a:lnTo>
                  <a:pt x="6629" y="2509"/>
                </a:lnTo>
                <a:lnTo>
                  <a:pt x="6719" y="2509"/>
                </a:lnTo>
                <a:close/>
                <a:moveTo>
                  <a:pt x="5966" y="2509"/>
                </a:moveTo>
                <a:lnTo>
                  <a:pt x="5812" y="2694"/>
                </a:lnTo>
                <a:lnTo>
                  <a:pt x="5966" y="2881"/>
                </a:lnTo>
                <a:lnTo>
                  <a:pt x="5877" y="2881"/>
                </a:lnTo>
                <a:lnTo>
                  <a:pt x="5722" y="2694"/>
                </a:lnTo>
                <a:lnTo>
                  <a:pt x="5876" y="2509"/>
                </a:lnTo>
                <a:lnTo>
                  <a:pt x="5966" y="2509"/>
                </a:lnTo>
                <a:close/>
                <a:moveTo>
                  <a:pt x="5214" y="2509"/>
                </a:moveTo>
                <a:lnTo>
                  <a:pt x="5060" y="2694"/>
                </a:lnTo>
                <a:lnTo>
                  <a:pt x="5214" y="2881"/>
                </a:lnTo>
                <a:lnTo>
                  <a:pt x="5124" y="2881"/>
                </a:lnTo>
                <a:lnTo>
                  <a:pt x="4970" y="2694"/>
                </a:lnTo>
                <a:lnTo>
                  <a:pt x="5124" y="2509"/>
                </a:lnTo>
                <a:lnTo>
                  <a:pt x="5214" y="2509"/>
                </a:lnTo>
                <a:close/>
                <a:moveTo>
                  <a:pt x="5060" y="1758"/>
                </a:moveTo>
                <a:lnTo>
                  <a:pt x="5214" y="1943"/>
                </a:lnTo>
                <a:lnTo>
                  <a:pt x="5060" y="2129"/>
                </a:lnTo>
                <a:lnTo>
                  <a:pt x="4971" y="2129"/>
                </a:lnTo>
                <a:lnTo>
                  <a:pt x="5124" y="1943"/>
                </a:lnTo>
                <a:lnTo>
                  <a:pt x="4970" y="1758"/>
                </a:lnTo>
                <a:lnTo>
                  <a:pt x="5060" y="1758"/>
                </a:lnTo>
                <a:close/>
                <a:moveTo>
                  <a:pt x="5812" y="1758"/>
                </a:moveTo>
                <a:lnTo>
                  <a:pt x="5966" y="1943"/>
                </a:lnTo>
                <a:lnTo>
                  <a:pt x="5812" y="2129"/>
                </a:lnTo>
                <a:lnTo>
                  <a:pt x="5724" y="2129"/>
                </a:lnTo>
                <a:lnTo>
                  <a:pt x="5877" y="1943"/>
                </a:lnTo>
                <a:lnTo>
                  <a:pt x="5722" y="1758"/>
                </a:lnTo>
                <a:lnTo>
                  <a:pt x="5812" y="1758"/>
                </a:lnTo>
                <a:close/>
                <a:moveTo>
                  <a:pt x="6565" y="1758"/>
                </a:moveTo>
                <a:lnTo>
                  <a:pt x="6719" y="1943"/>
                </a:lnTo>
                <a:lnTo>
                  <a:pt x="6565" y="2129"/>
                </a:lnTo>
                <a:lnTo>
                  <a:pt x="6476" y="2129"/>
                </a:lnTo>
                <a:lnTo>
                  <a:pt x="6630" y="1943"/>
                </a:lnTo>
                <a:lnTo>
                  <a:pt x="6475" y="1758"/>
                </a:lnTo>
                <a:lnTo>
                  <a:pt x="6565" y="1758"/>
                </a:lnTo>
                <a:close/>
                <a:moveTo>
                  <a:pt x="4712" y="2948"/>
                </a:moveTo>
                <a:lnTo>
                  <a:pt x="4898" y="3102"/>
                </a:lnTo>
                <a:lnTo>
                  <a:pt x="4898" y="3191"/>
                </a:lnTo>
                <a:lnTo>
                  <a:pt x="4712" y="3039"/>
                </a:lnTo>
                <a:lnTo>
                  <a:pt x="4525" y="3192"/>
                </a:lnTo>
                <a:lnTo>
                  <a:pt x="4525" y="3102"/>
                </a:lnTo>
                <a:lnTo>
                  <a:pt x="4712" y="2948"/>
                </a:lnTo>
                <a:close/>
                <a:moveTo>
                  <a:pt x="7169" y="2198"/>
                </a:moveTo>
                <a:lnTo>
                  <a:pt x="7169" y="2286"/>
                </a:lnTo>
                <a:lnTo>
                  <a:pt x="6982" y="2441"/>
                </a:lnTo>
                <a:lnTo>
                  <a:pt x="6796" y="2288"/>
                </a:lnTo>
                <a:lnTo>
                  <a:pt x="6796" y="2198"/>
                </a:lnTo>
                <a:lnTo>
                  <a:pt x="6982" y="2351"/>
                </a:lnTo>
                <a:lnTo>
                  <a:pt x="7169" y="2198"/>
                </a:lnTo>
                <a:close/>
                <a:moveTo>
                  <a:pt x="4712" y="1447"/>
                </a:moveTo>
                <a:lnTo>
                  <a:pt x="4898" y="1601"/>
                </a:lnTo>
                <a:lnTo>
                  <a:pt x="4898" y="1689"/>
                </a:lnTo>
                <a:lnTo>
                  <a:pt x="4712" y="1536"/>
                </a:lnTo>
                <a:lnTo>
                  <a:pt x="4525" y="1691"/>
                </a:lnTo>
                <a:lnTo>
                  <a:pt x="4525" y="1601"/>
                </a:lnTo>
                <a:lnTo>
                  <a:pt x="4712" y="1447"/>
                </a:lnTo>
                <a:close/>
                <a:moveTo>
                  <a:pt x="5469" y="2948"/>
                </a:moveTo>
                <a:lnTo>
                  <a:pt x="5655" y="3102"/>
                </a:lnTo>
                <a:lnTo>
                  <a:pt x="5655" y="3191"/>
                </a:lnTo>
                <a:lnTo>
                  <a:pt x="5469" y="3039"/>
                </a:lnTo>
                <a:lnTo>
                  <a:pt x="5282" y="3192"/>
                </a:lnTo>
                <a:lnTo>
                  <a:pt x="5282" y="3102"/>
                </a:lnTo>
                <a:lnTo>
                  <a:pt x="5469" y="2948"/>
                </a:lnTo>
                <a:close/>
                <a:moveTo>
                  <a:pt x="6411" y="2198"/>
                </a:moveTo>
                <a:lnTo>
                  <a:pt x="6411" y="2286"/>
                </a:lnTo>
                <a:lnTo>
                  <a:pt x="6225" y="2441"/>
                </a:lnTo>
                <a:lnTo>
                  <a:pt x="6039" y="2288"/>
                </a:lnTo>
                <a:lnTo>
                  <a:pt x="6039" y="2198"/>
                </a:lnTo>
                <a:lnTo>
                  <a:pt x="6225" y="2351"/>
                </a:lnTo>
                <a:lnTo>
                  <a:pt x="6411" y="2198"/>
                </a:lnTo>
                <a:close/>
                <a:moveTo>
                  <a:pt x="5469" y="1447"/>
                </a:moveTo>
                <a:lnTo>
                  <a:pt x="5655" y="1601"/>
                </a:lnTo>
                <a:lnTo>
                  <a:pt x="5655" y="1689"/>
                </a:lnTo>
                <a:lnTo>
                  <a:pt x="5469" y="1536"/>
                </a:lnTo>
                <a:lnTo>
                  <a:pt x="5282" y="1691"/>
                </a:lnTo>
                <a:lnTo>
                  <a:pt x="5282" y="1601"/>
                </a:lnTo>
                <a:lnTo>
                  <a:pt x="5469" y="1447"/>
                </a:lnTo>
                <a:close/>
                <a:moveTo>
                  <a:pt x="6225" y="2948"/>
                </a:moveTo>
                <a:lnTo>
                  <a:pt x="6411" y="3102"/>
                </a:lnTo>
                <a:lnTo>
                  <a:pt x="6411" y="3191"/>
                </a:lnTo>
                <a:lnTo>
                  <a:pt x="6225" y="3039"/>
                </a:lnTo>
                <a:lnTo>
                  <a:pt x="6039" y="3192"/>
                </a:lnTo>
                <a:lnTo>
                  <a:pt x="6039" y="3102"/>
                </a:lnTo>
                <a:lnTo>
                  <a:pt x="6225" y="2948"/>
                </a:lnTo>
                <a:close/>
                <a:moveTo>
                  <a:pt x="5655" y="2198"/>
                </a:moveTo>
                <a:lnTo>
                  <a:pt x="5655" y="2286"/>
                </a:lnTo>
                <a:lnTo>
                  <a:pt x="5469" y="2441"/>
                </a:lnTo>
                <a:lnTo>
                  <a:pt x="5282" y="2288"/>
                </a:lnTo>
                <a:lnTo>
                  <a:pt x="5282" y="2198"/>
                </a:lnTo>
                <a:lnTo>
                  <a:pt x="5469" y="2351"/>
                </a:lnTo>
                <a:lnTo>
                  <a:pt x="5655" y="2198"/>
                </a:lnTo>
                <a:close/>
                <a:moveTo>
                  <a:pt x="6225" y="1447"/>
                </a:moveTo>
                <a:lnTo>
                  <a:pt x="6411" y="1601"/>
                </a:lnTo>
                <a:lnTo>
                  <a:pt x="6411" y="1689"/>
                </a:lnTo>
                <a:lnTo>
                  <a:pt x="6225" y="1536"/>
                </a:lnTo>
                <a:lnTo>
                  <a:pt x="6039" y="1691"/>
                </a:lnTo>
                <a:lnTo>
                  <a:pt x="6039" y="1601"/>
                </a:lnTo>
                <a:lnTo>
                  <a:pt x="6225" y="1447"/>
                </a:lnTo>
                <a:close/>
                <a:moveTo>
                  <a:pt x="6982" y="2948"/>
                </a:moveTo>
                <a:lnTo>
                  <a:pt x="7169" y="3102"/>
                </a:lnTo>
                <a:lnTo>
                  <a:pt x="7169" y="3191"/>
                </a:lnTo>
                <a:lnTo>
                  <a:pt x="6982" y="3039"/>
                </a:lnTo>
                <a:lnTo>
                  <a:pt x="6796" y="3192"/>
                </a:lnTo>
                <a:lnTo>
                  <a:pt x="6796" y="3102"/>
                </a:lnTo>
                <a:lnTo>
                  <a:pt x="6982" y="2948"/>
                </a:lnTo>
                <a:close/>
                <a:moveTo>
                  <a:pt x="4898" y="2198"/>
                </a:moveTo>
                <a:lnTo>
                  <a:pt x="4898" y="2286"/>
                </a:lnTo>
                <a:lnTo>
                  <a:pt x="4711" y="2441"/>
                </a:lnTo>
                <a:lnTo>
                  <a:pt x="4525" y="2288"/>
                </a:lnTo>
                <a:lnTo>
                  <a:pt x="4525" y="2198"/>
                </a:lnTo>
                <a:lnTo>
                  <a:pt x="4711" y="2351"/>
                </a:lnTo>
                <a:lnTo>
                  <a:pt x="4898" y="2198"/>
                </a:lnTo>
                <a:close/>
                <a:moveTo>
                  <a:pt x="6982" y="1447"/>
                </a:moveTo>
                <a:lnTo>
                  <a:pt x="7169" y="1601"/>
                </a:lnTo>
                <a:lnTo>
                  <a:pt x="7169" y="1689"/>
                </a:lnTo>
                <a:lnTo>
                  <a:pt x="6982" y="1536"/>
                </a:lnTo>
                <a:lnTo>
                  <a:pt x="6796" y="1691"/>
                </a:lnTo>
                <a:lnTo>
                  <a:pt x="6796" y="1601"/>
                </a:lnTo>
                <a:lnTo>
                  <a:pt x="6982" y="1447"/>
                </a:lnTo>
                <a:close/>
                <a:moveTo>
                  <a:pt x="6565" y="257"/>
                </a:moveTo>
                <a:lnTo>
                  <a:pt x="6719" y="442"/>
                </a:lnTo>
                <a:lnTo>
                  <a:pt x="6565" y="627"/>
                </a:lnTo>
                <a:lnTo>
                  <a:pt x="6476" y="627"/>
                </a:lnTo>
                <a:lnTo>
                  <a:pt x="6630" y="442"/>
                </a:lnTo>
                <a:lnTo>
                  <a:pt x="6475" y="257"/>
                </a:lnTo>
                <a:lnTo>
                  <a:pt x="6565" y="257"/>
                </a:lnTo>
                <a:close/>
                <a:moveTo>
                  <a:pt x="6719" y="1007"/>
                </a:moveTo>
                <a:lnTo>
                  <a:pt x="6565" y="1193"/>
                </a:lnTo>
                <a:lnTo>
                  <a:pt x="6719" y="1378"/>
                </a:lnTo>
                <a:lnTo>
                  <a:pt x="6630" y="1378"/>
                </a:lnTo>
                <a:lnTo>
                  <a:pt x="6475" y="1193"/>
                </a:lnTo>
                <a:lnTo>
                  <a:pt x="6629" y="1007"/>
                </a:lnTo>
                <a:lnTo>
                  <a:pt x="6719" y="1007"/>
                </a:lnTo>
                <a:close/>
                <a:moveTo>
                  <a:pt x="5966" y="1007"/>
                </a:moveTo>
                <a:lnTo>
                  <a:pt x="5812" y="1193"/>
                </a:lnTo>
                <a:lnTo>
                  <a:pt x="5966" y="1378"/>
                </a:lnTo>
                <a:lnTo>
                  <a:pt x="5877" y="1378"/>
                </a:lnTo>
                <a:lnTo>
                  <a:pt x="5722" y="1193"/>
                </a:lnTo>
                <a:lnTo>
                  <a:pt x="5876" y="1007"/>
                </a:lnTo>
                <a:lnTo>
                  <a:pt x="5966" y="1007"/>
                </a:lnTo>
                <a:close/>
                <a:moveTo>
                  <a:pt x="5214" y="1007"/>
                </a:moveTo>
                <a:lnTo>
                  <a:pt x="5060" y="1193"/>
                </a:lnTo>
                <a:lnTo>
                  <a:pt x="5214" y="1378"/>
                </a:lnTo>
                <a:lnTo>
                  <a:pt x="5124" y="1378"/>
                </a:lnTo>
                <a:lnTo>
                  <a:pt x="4970" y="1193"/>
                </a:lnTo>
                <a:lnTo>
                  <a:pt x="5124" y="1007"/>
                </a:lnTo>
                <a:lnTo>
                  <a:pt x="5214" y="1007"/>
                </a:lnTo>
                <a:close/>
                <a:moveTo>
                  <a:pt x="7169" y="696"/>
                </a:moveTo>
                <a:lnTo>
                  <a:pt x="7169" y="785"/>
                </a:lnTo>
                <a:lnTo>
                  <a:pt x="6982" y="940"/>
                </a:lnTo>
                <a:lnTo>
                  <a:pt x="6796" y="786"/>
                </a:lnTo>
                <a:lnTo>
                  <a:pt x="6796" y="696"/>
                </a:lnTo>
                <a:lnTo>
                  <a:pt x="6982" y="850"/>
                </a:lnTo>
                <a:lnTo>
                  <a:pt x="7169" y="696"/>
                </a:lnTo>
                <a:close/>
                <a:moveTo>
                  <a:pt x="6411" y="696"/>
                </a:moveTo>
                <a:lnTo>
                  <a:pt x="6411" y="785"/>
                </a:lnTo>
                <a:lnTo>
                  <a:pt x="6225" y="940"/>
                </a:lnTo>
                <a:lnTo>
                  <a:pt x="6039" y="786"/>
                </a:lnTo>
                <a:lnTo>
                  <a:pt x="6039" y="696"/>
                </a:lnTo>
                <a:lnTo>
                  <a:pt x="6225" y="850"/>
                </a:lnTo>
                <a:lnTo>
                  <a:pt x="6411" y="696"/>
                </a:lnTo>
                <a:close/>
                <a:moveTo>
                  <a:pt x="5655" y="696"/>
                </a:moveTo>
                <a:lnTo>
                  <a:pt x="5655" y="785"/>
                </a:lnTo>
                <a:lnTo>
                  <a:pt x="5469" y="940"/>
                </a:lnTo>
                <a:lnTo>
                  <a:pt x="5282" y="786"/>
                </a:lnTo>
                <a:lnTo>
                  <a:pt x="5282" y="696"/>
                </a:lnTo>
                <a:lnTo>
                  <a:pt x="5469" y="850"/>
                </a:lnTo>
                <a:lnTo>
                  <a:pt x="5655" y="696"/>
                </a:lnTo>
                <a:close/>
                <a:moveTo>
                  <a:pt x="4898" y="696"/>
                </a:moveTo>
                <a:lnTo>
                  <a:pt x="4898" y="785"/>
                </a:lnTo>
                <a:lnTo>
                  <a:pt x="4711" y="940"/>
                </a:lnTo>
                <a:lnTo>
                  <a:pt x="4525" y="786"/>
                </a:lnTo>
                <a:lnTo>
                  <a:pt x="4525" y="696"/>
                </a:lnTo>
                <a:lnTo>
                  <a:pt x="4711" y="850"/>
                </a:lnTo>
                <a:lnTo>
                  <a:pt x="4898" y="696"/>
                </a:lnTo>
                <a:close/>
                <a:moveTo>
                  <a:pt x="7049" y="0"/>
                </a:moveTo>
                <a:lnTo>
                  <a:pt x="7169" y="98"/>
                </a:lnTo>
                <a:lnTo>
                  <a:pt x="7169" y="188"/>
                </a:lnTo>
                <a:lnTo>
                  <a:pt x="6982" y="34"/>
                </a:lnTo>
                <a:lnTo>
                  <a:pt x="6796" y="188"/>
                </a:lnTo>
                <a:lnTo>
                  <a:pt x="6796" y="99"/>
                </a:lnTo>
                <a:lnTo>
                  <a:pt x="6915" y="0"/>
                </a:lnTo>
                <a:lnTo>
                  <a:pt x="7049" y="0"/>
                </a:lnTo>
                <a:close/>
                <a:moveTo>
                  <a:pt x="6291" y="0"/>
                </a:moveTo>
                <a:lnTo>
                  <a:pt x="6411" y="98"/>
                </a:lnTo>
                <a:lnTo>
                  <a:pt x="6411" y="188"/>
                </a:lnTo>
                <a:lnTo>
                  <a:pt x="6225" y="34"/>
                </a:lnTo>
                <a:lnTo>
                  <a:pt x="6039" y="188"/>
                </a:lnTo>
                <a:lnTo>
                  <a:pt x="6039" y="99"/>
                </a:lnTo>
                <a:lnTo>
                  <a:pt x="6159" y="0"/>
                </a:lnTo>
                <a:lnTo>
                  <a:pt x="6291" y="0"/>
                </a:lnTo>
                <a:close/>
                <a:moveTo>
                  <a:pt x="253" y="0"/>
                </a:moveTo>
                <a:lnTo>
                  <a:pt x="373" y="98"/>
                </a:lnTo>
                <a:lnTo>
                  <a:pt x="373" y="188"/>
                </a:lnTo>
                <a:lnTo>
                  <a:pt x="186" y="34"/>
                </a:lnTo>
                <a:lnTo>
                  <a:pt x="0" y="188"/>
                </a:lnTo>
                <a:lnTo>
                  <a:pt x="0" y="99"/>
                </a:lnTo>
                <a:lnTo>
                  <a:pt x="119" y="0"/>
                </a:lnTo>
                <a:lnTo>
                  <a:pt x="253" y="0"/>
                </a:lnTo>
                <a:close/>
                <a:moveTo>
                  <a:pt x="1010" y="0"/>
                </a:moveTo>
                <a:lnTo>
                  <a:pt x="1129" y="98"/>
                </a:lnTo>
                <a:lnTo>
                  <a:pt x="1129" y="188"/>
                </a:lnTo>
                <a:lnTo>
                  <a:pt x="944" y="34"/>
                </a:lnTo>
                <a:lnTo>
                  <a:pt x="756" y="188"/>
                </a:lnTo>
                <a:lnTo>
                  <a:pt x="756" y="99"/>
                </a:lnTo>
                <a:lnTo>
                  <a:pt x="876" y="0"/>
                </a:lnTo>
                <a:lnTo>
                  <a:pt x="1010" y="0"/>
                </a:lnTo>
                <a:close/>
                <a:moveTo>
                  <a:pt x="1752" y="0"/>
                </a:moveTo>
                <a:lnTo>
                  <a:pt x="1871" y="98"/>
                </a:lnTo>
                <a:lnTo>
                  <a:pt x="1871" y="188"/>
                </a:lnTo>
                <a:lnTo>
                  <a:pt x="1685" y="34"/>
                </a:lnTo>
                <a:lnTo>
                  <a:pt x="1498" y="188"/>
                </a:lnTo>
                <a:lnTo>
                  <a:pt x="1498" y="99"/>
                </a:lnTo>
                <a:lnTo>
                  <a:pt x="1619" y="0"/>
                </a:lnTo>
                <a:lnTo>
                  <a:pt x="1752" y="0"/>
                </a:lnTo>
                <a:close/>
                <a:moveTo>
                  <a:pt x="2508" y="0"/>
                </a:moveTo>
                <a:lnTo>
                  <a:pt x="2628" y="98"/>
                </a:lnTo>
                <a:lnTo>
                  <a:pt x="2628" y="188"/>
                </a:lnTo>
                <a:lnTo>
                  <a:pt x="2442" y="34"/>
                </a:lnTo>
                <a:lnTo>
                  <a:pt x="2256" y="188"/>
                </a:lnTo>
                <a:lnTo>
                  <a:pt x="2256" y="99"/>
                </a:lnTo>
                <a:lnTo>
                  <a:pt x="2375" y="0"/>
                </a:lnTo>
                <a:lnTo>
                  <a:pt x="2508" y="0"/>
                </a:lnTo>
                <a:close/>
                <a:moveTo>
                  <a:pt x="3265" y="0"/>
                </a:moveTo>
                <a:lnTo>
                  <a:pt x="3384" y="98"/>
                </a:lnTo>
                <a:lnTo>
                  <a:pt x="3384" y="188"/>
                </a:lnTo>
                <a:lnTo>
                  <a:pt x="3198" y="34"/>
                </a:lnTo>
                <a:lnTo>
                  <a:pt x="3012" y="188"/>
                </a:lnTo>
                <a:lnTo>
                  <a:pt x="3012" y="99"/>
                </a:lnTo>
                <a:lnTo>
                  <a:pt x="3132" y="0"/>
                </a:lnTo>
                <a:lnTo>
                  <a:pt x="3265" y="0"/>
                </a:lnTo>
                <a:close/>
                <a:moveTo>
                  <a:pt x="4022" y="0"/>
                </a:moveTo>
                <a:lnTo>
                  <a:pt x="4142" y="98"/>
                </a:lnTo>
                <a:lnTo>
                  <a:pt x="4142" y="188"/>
                </a:lnTo>
                <a:lnTo>
                  <a:pt x="3955" y="34"/>
                </a:lnTo>
                <a:lnTo>
                  <a:pt x="3769" y="188"/>
                </a:lnTo>
                <a:lnTo>
                  <a:pt x="3769" y="99"/>
                </a:lnTo>
                <a:lnTo>
                  <a:pt x="3888" y="0"/>
                </a:lnTo>
                <a:lnTo>
                  <a:pt x="4022" y="0"/>
                </a:lnTo>
                <a:close/>
                <a:moveTo>
                  <a:pt x="4779" y="0"/>
                </a:moveTo>
                <a:lnTo>
                  <a:pt x="4898" y="98"/>
                </a:lnTo>
                <a:lnTo>
                  <a:pt x="4898" y="188"/>
                </a:lnTo>
                <a:lnTo>
                  <a:pt x="4712" y="34"/>
                </a:lnTo>
                <a:lnTo>
                  <a:pt x="4525" y="188"/>
                </a:lnTo>
                <a:lnTo>
                  <a:pt x="4525" y="99"/>
                </a:lnTo>
                <a:lnTo>
                  <a:pt x="4645" y="0"/>
                </a:lnTo>
                <a:lnTo>
                  <a:pt x="4779" y="0"/>
                </a:lnTo>
                <a:close/>
                <a:moveTo>
                  <a:pt x="5535" y="0"/>
                </a:moveTo>
                <a:lnTo>
                  <a:pt x="5655" y="98"/>
                </a:lnTo>
                <a:lnTo>
                  <a:pt x="5655" y="188"/>
                </a:lnTo>
                <a:lnTo>
                  <a:pt x="5469" y="34"/>
                </a:lnTo>
                <a:lnTo>
                  <a:pt x="5282" y="188"/>
                </a:lnTo>
                <a:lnTo>
                  <a:pt x="5282" y="99"/>
                </a:lnTo>
                <a:lnTo>
                  <a:pt x="5402" y="0"/>
                </a:lnTo>
                <a:lnTo>
                  <a:pt x="5535" y="0"/>
                </a:lnTo>
                <a:close/>
                <a:moveTo>
                  <a:pt x="526" y="257"/>
                </a:moveTo>
                <a:lnTo>
                  <a:pt x="681" y="442"/>
                </a:lnTo>
                <a:lnTo>
                  <a:pt x="527" y="627"/>
                </a:lnTo>
                <a:lnTo>
                  <a:pt x="437" y="627"/>
                </a:lnTo>
                <a:lnTo>
                  <a:pt x="591" y="442"/>
                </a:lnTo>
                <a:lnTo>
                  <a:pt x="437" y="257"/>
                </a:lnTo>
                <a:lnTo>
                  <a:pt x="526" y="257"/>
                </a:lnTo>
                <a:close/>
                <a:moveTo>
                  <a:pt x="1278" y="257"/>
                </a:moveTo>
                <a:lnTo>
                  <a:pt x="1433" y="442"/>
                </a:lnTo>
                <a:lnTo>
                  <a:pt x="1279" y="627"/>
                </a:lnTo>
                <a:lnTo>
                  <a:pt x="1189" y="627"/>
                </a:lnTo>
                <a:lnTo>
                  <a:pt x="1343" y="442"/>
                </a:lnTo>
                <a:lnTo>
                  <a:pt x="1189" y="257"/>
                </a:lnTo>
                <a:lnTo>
                  <a:pt x="1278" y="257"/>
                </a:lnTo>
                <a:close/>
                <a:moveTo>
                  <a:pt x="2033" y="257"/>
                </a:moveTo>
                <a:lnTo>
                  <a:pt x="2187" y="442"/>
                </a:lnTo>
                <a:lnTo>
                  <a:pt x="2033" y="627"/>
                </a:lnTo>
                <a:lnTo>
                  <a:pt x="1944" y="627"/>
                </a:lnTo>
                <a:lnTo>
                  <a:pt x="2098" y="442"/>
                </a:lnTo>
                <a:lnTo>
                  <a:pt x="1943" y="257"/>
                </a:lnTo>
                <a:lnTo>
                  <a:pt x="2033" y="257"/>
                </a:lnTo>
                <a:close/>
                <a:moveTo>
                  <a:pt x="2785" y="257"/>
                </a:moveTo>
                <a:lnTo>
                  <a:pt x="2939" y="442"/>
                </a:lnTo>
                <a:lnTo>
                  <a:pt x="2785" y="627"/>
                </a:lnTo>
                <a:lnTo>
                  <a:pt x="2697" y="627"/>
                </a:lnTo>
                <a:lnTo>
                  <a:pt x="2850" y="442"/>
                </a:lnTo>
                <a:lnTo>
                  <a:pt x="2695" y="257"/>
                </a:lnTo>
                <a:lnTo>
                  <a:pt x="2785" y="257"/>
                </a:lnTo>
                <a:close/>
                <a:moveTo>
                  <a:pt x="3538" y="257"/>
                </a:moveTo>
                <a:lnTo>
                  <a:pt x="3692" y="442"/>
                </a:lnTo>
                <a:lnTo>
                  <a:pt x="3539" y="627"/>
                </a:lnTo>
                <a:lnTo>
                  <a:pt x="3449" y="627"/>
                </a:lnTo>
                <a:lnTo>
                  <a:pt x="3603" y="442"/>
                </a:lnTo>
                <a:lnTo>
                  <a:pt x="3448" y="257"/>
                </a:lnTo>
                <a:lnTo>
                  <a:pt x="3538" y="257"/>
                </a:lnTo>
                <a:close/>
                <a:moveTo>
                  <a:pt x="4290" y="257"/>
                </a:moveTo>
                <a:lnTo>
                  <a:pt x="4444" y="442"/>
                </a:lnTo>
                <a:lnTo>
                  <a:pt x="4292" y="627"/>
                </a:lnTo>
                <a:lnTo>
                  <a:pt x="4201" y="627"/>
                </a:lnTo>
                <a:lnTo>
                  <a:pt x="4355" y="442"/>
                </a:lnTo>
                <a:lnTo>
                  <a:pt x="4201" y="257"/>
                </a:lnTo>
                <a:lnTo>
                  <a:pt x="4290" y="257"/>
                </a:lnTo>
                <a:close/>
                <a:moveTo>
                  <a:pt x="5060" y="257"/>
                </a:moveTo>
                <a:lnTo>
                  <a:pt x="5214" y="442"/>
                </a:lnTo>
                <a:lnTo>
                  <a:pt x="5060" y="627"/>
                </a:lnTo>
                <a:lnTo>
                  <a:pt x="4971" y="627"/>
                </a:lnTo>
                <a:lnTo>
                  <a:pt x="5124" y="442"/>
                </a:lnTo>
                <a:lnTo>
                  <a:pt x="4970" y="257"/>
                </a:lnTo>
                <a:lnTo>
                  <a:pt x="5060" y="25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EB5C4-7049-0DAB-610F-28AAD12E50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7F1BC3-8696-2EB7-B80C-67EE688A3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06B9D52-D705-95B9-EE4B-D7CBA4C89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E821A-786A-F98D-A1D7-EE85BC4A13F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0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675"/>
            <a:ext cx="51846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5258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3456384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640FD3-27BC-3335-689F-D9728FCA3C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216" y="1844675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330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2EA2A7DF-B191-9131-ECF7-01E8BE5F88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75720" y="0"/>
            <a:ext cx="3924631" cy="616585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23DD4-C7CB-1E3C-BF69-FC722F3A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0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5C2-7A97-8959-5C45-D827CCB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6"/>
            <a:ext cx="10801350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1D8-B4E8-A118-7602-BDB3219A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452625"/>
            <a:ext cx="1728266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7277-17CD-72ED-A341-D7AB4F9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52625"/>
            <a:ext cx="7848872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4AC-4D82-EFEA-4965-6ABA426A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670" y="6453335"/>
            <a:ext cx="351656" cy="1432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FAF70-F050-21FD-53B1-6D8CBE9525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3609E8B-4338-CFB5-5F3C-A2E95E9A3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16715B-9893-5931-4A55-3B984627BD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28BAF-621C-0EFD-84B9-4D03DB2EA21C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(c)" hidden="1">
            <a:extLst>
              <a:ext uri="{FF2B5EF4-FFF2-40B4-BE49-F238E27FC236}">
                <a16:creationId xmlns:a16="http://schemas.microsoft.com/office/drawing/2014/main" id="{F5FCB1E7-8ED3-98D7-CCA4-62169B35DC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rakennustieto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(logo)" descr="Z:\GRW (grow)\logot\copyright_grow.png" hidden="1">
            <a:extLst>
              <a:ext uri="{FF2B5EF4-FFF2-40B4-BE49-F238E27FC236}">
                <a16:creationId xmlns:a16="http://schemas.microsoft.com/office/drawing/2014/main" id="{8CC6B3B1-1F0F-8183-81DE-F3733E7C5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50" r:id="rId3"/>
    <p:sldLayoutId id="2147483651" r:id="rId4"/>
    <p:sldLayoutId id="2147483662" r:id="rId5"/>
    <p:sldLayoutId id="2147483663" r:id="rId6"/>
    <p:sldLayoutId id="2147483664" r:id="rId7"/>
    <p:sldLayoutId id="2147483652" r:id="rId8"/>
    <p:sldLayoutId id="2147483667" r:id="rId9"/>
    <p:sldLayoutId id="2147483653" r:id="rId10"/>
    <p:sldLayoutId id="2147483665" r:id="rId11"/>
    <p:sldLayoutId id="2147483670" r:id="rId12"/>
    <p:sldLayoutId id="2147483671" r:id="rId13"/>
    <p:sldLayoutId id="2147483666" r:id="rId14"/>
    <p:sldLayoutId id="2147483677" r:id="rId15"/>
    <p:sldLayoutId id="2147483678" r:id="rId16"/>
    <p:sldLayoutId id="2147483668" r:id="rId17"/>
    <p:sldLayoutId id="2147483672" r:id="rId18"/>
    <p:sldLayoutId id="2147483669" r:id="rId19"/>
    <p:sldLayoutId id="2147483673" r:id="rId20"/>
    <p:sldLayoutId id="2147483679" r:id="rId21"/>
    <p:sldLayoutId id="2147483680" r:id="rId22"/>
    <p:sldLayoutId id="2147483654" r:id="rId23"/>
    <p:sldLayoutId id="2147483655" r:id="rId24"/>
    <p:sldLayoutId id="2147483681" r:id="rId25"/>
    <p:sldLayoutId id="2147483674" r:id="rId26"/>
    <p:sldLayoutId id="2147483682" r:id="rId2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  <p15:guide id="16" pos="438" userDrawn="1">
          <p15:clr>
            <a:srgbClr val="F26B43"/>
          </p15:clr>
        </p15:guide>
        <p15:guide id="17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i.jaarto@rakennustieto.fi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7916A4C-3E7C-0F97-13CF-4A842F820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040" y="1772816"/>
            <a:ext cx="5040634" cy="2448272"/>
          </a:xfrm>
        </p:spPr>
        <p:txBody>
          <a:bodyPr/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Hankeohjauksen prosessi, vaiheet, </a:t>
            </a: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tavoitteiden ja vastuiden asettaminen sekä innovaatiopisteet</a:t>
            </a:r>
            <a:endParaRPr lang="fi-FI" dirty="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F37E5C9C-0FC0-0924-6E33-AF1F2392C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Barlow" panose="00000500000000000000" pitchFamily="2" charset="0"/>
              </a:rPr>
              <a:t>Hanke2022 rakennushankkeen ohjaamisessa</a:t>
            </a:r>
          </a:p>
          <a:p>
            <a:r>
              <a:rPr lang="fi-FI" dirty="0">
                <a:solidFill>
                  <a:srgbClr val="333333"/>
                </a:solidFill>
                <a:latin typeface="Barlow" panose="00000500000000000000" pitchFamily="2" charset="0"/>
              </a:rPr>
              <a:t>14.3.2025</a:t>
            </a:r>
          </a:p>
          <a:p>
            <a:r>
              <a:rPr lang="fi-FI" dirty="0">
                <a:solidFill>
                  <a:srgbClr val="333333"/>
                </a:solidFill>
                <a:latin typeface="Barlow" panose="00000500000000000000" pitchFamily="2" charset="0"/>
              </a:rPr>
              <a:t>Petri Jaarto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529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AEDFD-5C80-B34D-4D5E-F5D35025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/>
          <a:lstStyle/>
          <a:p>
            <a:r>
              <a:rPr lang="fi-FI" dirty="0"/>
              <a:t>Innovaatiot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4023231-A9F4-E4C8-D15B-B56043CD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FD45C4-8BED-6AF9-0E34-D37DF15F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7D4229-6108-BC6D-4C79-5EDF9D5A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70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454155-1E50-3607-1887-213AFB79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Innovaatioiden 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212D-E716-A8EE-83EF-9CFA66BF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Innovaatiot liittyvät Rakennustiedon ympäristöluokituksen kriteereihin</a:t>
            </a:r>
          </a:p>
          <a:p>
            <a:r>
              <a:rPr lang="fi-FI" dirty="0"/>
              <a:t>Yksittäisestä innovaatiosta pisteitä 1-3, maksimissaan 10 pistettä</a:t>
            </a:r>
          </a:p>
          <a:p>
            <a:pPr lvl="1"/>
            <a:r>
              <a:rPr lang="fi-FI" dirty="0"/>
              <a:t>Aikaisemmin kaikista 2 pistettä</a:t>
            </a:r>
          </a:p>
          <a:p>
            <a:r>
              <a:rPr lang="fi-FI" dirty="0"/>
              <a:t>Voi hyödyntää aiemmin hyväksyttyjä tai sitten juuri haettuja </a:t>
            </a:r>
          </a:p>
          <a:p>
            <a:r>
              <a:rPr lang="fi-FI" dirty="0"/>
              <a:t>Pisteet ovat voimassa sen mukaan koska projekti on rekisteröity</a:t>
            </a:r>
          </a:p>
          <a:p>
            <a:r>
              <a:rPr lang="fi-FI" dirty="0"/>
              <a:t>Innovaation hakeminen: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C23B9F-C5B3-289B-3B88-927101D3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C526D85-3D86-1E63-9FA3-19EB0000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4" y="4653136"/>
            <a:ext cx="8252118" cy="109541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7C14AF-D136-BA69-0E93-FC633F3A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361" y="1844676"/>
            <a:ext cx="2883547" cy="2890397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187048-C4D6-435E-7433-9B662B28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88394F-EFCB-7A8B-90D2-7D14F338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9161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737FDF-23CA-12A9-CB80-D6ACF055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Innovaation 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A1EE3B-B852-196B-7636-0216D938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385" algn="just">
              <a:lnSpc>
                <a:spcPct val="105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Titillium"/>
                <a:ea typeface="Times New Roman" panose="02020603050405020304" pitchFamily="18" charset="0"/>
                <a:cs typeface="Times New Roman" panose="02020603050405020304" pitchFamily="18" charset="0"/>
              </a:rPr>
              <a:t>Innovaatiohakemuksessa tulee esittää seuraavat hyväksynnän perusteet:</a:t>
            </a:r>
          </a:p>
          <a:p>
            <a:pPr marL="816610" lvl="1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Innovaation kuvaus ja yleistasoinen tavoite</a:t>
            </a:r>
          </a:p>
          <a:p>
            <a:pPr marL="816610" lvl="1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Laskennallinen tai perusteltu kestävän kehityksen vaatimukset täyttävä hyöty ja sen suuruus suhteessa tavanomaiseen rakentamiseen</a:t>
            </a:r>
          </a:p>
          <a:p>
            <a:pPr marL="816610" lvl="1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Ehdotus innovaation saavuttamisen teknisestä vaatimustasosta</a:t>
            </a:r>
          </a:p>
          <a:p>
            <a:pPr marL="1083310" lvl="2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Hanke: suunnittelu ja rakentaminen</a:t>
            </a:r>
          </a:p>
          <a:p>
            <a:pPr marL="1083310" lvl="2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Käyttö </a:t>
            </a:r>
          </a:p>
          <a:p>
            <a:pPr marL="816610" lvl="1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Kuvaus tavoitteen saavuttamisesta hyödyntäen esitettyä teknistä- tai suunnitteluratkaisua</a:t>
            </a:r>
          </a:p>
          <a:p>
            <a:pPr marL="816610" lvl="1" algn="just">
              <a:lnSpc>
                <a:spcPct val="105000"/>
              </a:lnSpc>
              <a:spcAft>
                <a:spcPts val="800"/>
              </a:spcAft>
            </a:pPr>
            <a:r>
              <a:rPr lang="fi-FI" dirty="0">
                <a:solidFill>
                  <a:srgbClr val="191919"/>
                </a:solidFill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Muut ratkaisut yleistasoisen tavoitteen saavuttamiseksi esitetyn ratkaisun lisäksi</a:t>
            </a:r>
          </a:p>
          <a:p>
            <a:pPr marL="816610" lvl="1" algn="just">
              <a:lnSpc>
                <a:spcPct val="105000"/>
              </a:lnSpc>
              <a:spcAft>
                <a:spcPts val="800"/>
              </a:spcAft>
            </a:pPr>
            <a:r>
              <a:rPr lang="fi-FI" sz="2000" dirty="0">
                <a:solidFill>
                  <a:srgbClr val="191919"/>
                </a:solidFill>
                <a:effectLst/>
                <a:latin typeface="Titillium"/>
                <a:ea typeface="Calibri" panose="020F0502020204030204" pitchFamily="34" charset="0"/>
                <a:cs typeface="Calibri" panose="020F0502020204030204" pitchFamily="34" charset="0"/>
              </a:rPr>
              <a:t>Innovaation rajaukset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ADC89C-A448-357A-D21F-B31F0C27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095E2D-000B-C904-83CC-4BDBB67D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116632"/>
            <a:ext cx="2042144" cy="2046994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1061C0-BF6A-4F02-D29C-902BB8AB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9A844C-566B-8631-D4DA-D8261FB4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1639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29267B-C4D4-A1BE-A39F-511A73B1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 anchor="t">
            <a:normAutofit/>
          </a:bodyPr>
          <a:lstStyle/>
          <a:p>
            <a:r>
              <a:rPr lang="fi-FI" dirty="0"/>
              <a:t>Innovaatioiden hyödyntäminen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F60F38-3098-56FB-83E2-9FBF47D27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 anchor="t">
            <a:normAutofit/>
          </a:bodyPr>
          <a:lstStyle/>
          <a:p>
            <a:r>
              <a:rPr lang="fi-FI" dirty="0"/>
              <a:t>Vain hyväksytyistä ja julkaistuista innovaatioista saa pisteitä</a:t>
            </a:r>
          </a:p>
          <a:p>
            <a:r>
              <a:rPr lang="fi-FI" dirty="0"/>
              <a:t>YL-työkalussa voi mainita hyväksytyn innovaation numeron</a:t>
            </a:r>
          </a:p>
          <a:p>
            <a:r>
              <a:rPr lang="fi-FI" dirty="0"/>
              <a:t>Tarvittava todistusaineisto löytyy innovaatiolistauksesta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D7E504-EED0-1E72-5361-18FB7CBF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6" y="6452625"/>
            <a:ext cx="1728266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000" noProof="0"/>
              <a:t>14.3.2025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B6C28A6-2428-65F1-9F27-7235F2CC8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299906"/>
            <a:ext cx="3816822" cy="3826387"/>
          </a:xfrm>
          <a:prstGeom prst="rect">
            <a:avLst/>
          </a:prstGeom>
          <a:noFill/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0B42FF-E61B-08A8-FB69-B649758F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5FA1A1-688D-5CFC-0300-140675AA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615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AC7E30-1387-75BD-AA10-45D7FBDA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BCF1BC2-70E1-AC78-6A2A-B07E4F19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2487AA-0EB5-BE5F-5DF7-FFF89C1A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14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0705E6-F2B7-0642-257F-F0CCD627B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Suunnittelun ohjaus</a:t>
            </a:r>
          </a:p>
        </p:txBody>
      </p:sp>
    </p:spTree>
    <p:extLst>
      <p:ext uri="{BB962C8B-B14F-4D97-AF65-F5344CB8AC3E}">
        <p14:creationId xmlns:p14="http://schemas.microsoft.com/office/powerpoint/2010/main" val="92144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87660-0BE9-4A3D-B76B-C12CD658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P1.2</a:t>
            </a:r>
            <a:br>
              <a:rPr lang="fi-FI" dirty="0"/>
            </a:br>
            <a:r>
              <a:rPr lang="fi-FI" dirty="0"/>
              <a:t>Talotekninen toiminnanvarmistus ja valvonta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602E3B-35AC-4555-AF9C-A9071A943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64702"/>
            <a:ext cx="9720000" cy="4378960"/>
          </a:xfrm>
        </p:spPr>
        <p:txBody>
          <a:bodyPr/>
          <a:lstStyle/>
          <a:p>
            <a:endParaRPr lang="fi-FI" b="0" dirty="0"/>
          </a:p>
          <a:p>
            <a:r>
              <a:rPr lang="fi-FI" b="0" dirty="0"/>
              <a:t>50% vähimmäisvaatimuksena 3, 100% 4-5 tähteä</a:t>
            </a:r>
          </a:p>
          <a:p>
            <a:r>
              <a:rPr lang="fi-FI" b="0" dirty="0"/>
              <a:t>1-3, peruskorjauksissa 4</a:t>
            </a:r>
          </a:p>
          <a:p>
            <a:pPr lvl="2"/>
            <a:r>
              <a:rPr lang="fi-FI" dirty="0"/>
              <a:t>Suunnittelua valvovat ja toiminnanvarmistuksesta vastaavat asiantuntijat; LVISA</a:t>
            </a:r>
          </a:p>
          <a:p>
            <a:pPr lvl="2"/>
            <a:r>
              <a:rPr lang="fi-FI" dirty="0" err="1"/>
              <a:t>Toiminnanvarmistusuunnitelma</a:t>
            </a:r>
            <a:endParaRPr lang="fi-FI" dirty="0"/>
          </a:p>
          <a:p>
            <a:pPr lvl="3"/>
            <a:r>
              <a:rPr lang="fi-FI" dirty="0"/>
              <a:t>Energiatehokkuustavoitteiden varmistaminen suunnitelmista</a:t>
            </a:r>
          </a:p>
          <a:p>
            <a:pPr lvl="2"/>
            <a:r>
              <a:rPr lang="fi-FI" dirty="0"/>
              <a:t>Peruskorjauksissa: toiminnanvarmistussuunnitelma myös käyttöön jääville järjestelmille</a:t>
            </a:r>
          </a:p>
          <a:p>
            <a:r>
              <a:rPr lang="fi-FI" b="0" dirty="0"/>
              <a:t>5-6</a:t>
            </a:r>
          </a:p>
          <a:p>
            <a:pPr lvl="2"/>
            <a:r>
              <a:rPr lang="fi-FI" dirty="0"/>
              <a:t>Toiminnanvarmistussuunnitelmassa mittausvaatimukset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E2E10C-45C7-4BD5-B87B-DB378F43FA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17CC9CF-E13C-44CA-AB80-F7A38272EF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2F5EC3-487F-A817-3110-2BAF9DF852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DDF345-0935-E49A-2985-181E4064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316104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85A4F-21C3-497F-8C0A-BBE976A8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P1.3</a:t>
            </a:r>
            <a:br>
              <a:rPr lang="fi-FI" dirty="0"/>
            </a:br>
            <a:r>
              <a:rPr lang="fi-FI" dirty="0"/>
              <a:t>Käytön opastus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B0528A-8860-4123-A31F-EA886BB88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091" y="1700808"/>
            <a:ext cx="9720000" cy="4378960"/>
          </a:xfrm>
        </p:spPr>
        <p:txBody>
          <a:bodyPr/>
          <a:lstStyle/>
          <a:p>
            <a:r>
              <a:rPr lang="fi-FI" b="0" dirty="0"/>
              <a:t>100% vaatimus 3 - 5 tähteä</a:t>
            </a:r>
          </a:p>
          <a:p>
            <a:r>
              <a:rPr lang="fi-FI" b="0" dirty="0"/>
              <a:t>Asukkaille tai käyttäjille erillinen käyttäjäohje</a:t>
            </a:r>
          </a:p>
          <a:p>
            <a:pPr lvl="2"/>
            <a:r>
              <a:rPr lang="fi-FI" dirty="0"/>
              <a:t>Rakennuttajan vakuutus</a:t>
            </a:r>
          </a:p>
          <a:p>
            <a:r>
              <a:rPr lang="fi-FI" b="0" dirty="0"/>
              <a:t>Ylläpitohenkilöstölle erillinen perehdytysaineisto</a:t>
            </a:r>
          </a:p>
          <a:p>
            <a:pPr lvl="2"/>
            <a:r>
              <a:rPr lang="fi-FI" dirty="0"/>
              <a:t>Rakennuttajan vakuutus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9CAD0C-71DF-4D90-AA94-50553AA6D6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516FD0-F4D8-48AE-BA14-E17812F833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4B55B06-7D00-C86D-698A-4D64C78143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680C3E5-F6C4-3127-0AF5-DDEBC072E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404664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B4B7A-0B86-4320-8038-8902BE0E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53240"/>
            <a:ext cx="9371949" cy="1183566"/>
          </a:xfrm>
        </p:spPr>
        <p:txBody>
          <a:bodyPr>
            <a:normAutofit/>
          </a:bodyPr>
          <a:lstStyle/>
          <a:p>
            <a:r>
              <a:rPr lang="fi-FI" dirty="0"/>
              <a:t>P2.1 Kosteusteknisten riskien hallinta suunnittelussa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B335C-49C0-4326-81DA-C6CA0D3A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0" dirty="0"/>
              <a:t>75% vähimmäisvaatimuksena 3-5 tähteä</a:t>
            </a:r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r>
              <a:rPr lang="fi-FI" b="0" dirty="0"/>
              <a:t>75% Systemaattinen kosteudenhallinta</a:t>
            </a:r>
          </a:p>
          <a:p>
            <a:r>
              <a:rPr lang="fi-FI" b="0" dirty="0"/>
              <a:t>Puolueeton ja pätevä suunnitteluvaiheen kosteudenhallintakoordinaattori</a:t>
            </a:r>
          </a:p>
          <a:p>
            <a:r>
              <a:rPr lang="fi-FI" b="0" dirty="0"/>
              <a:t>Kosteustekninen riskiarvio tehty RIL 250</a:t>
            </a:r>
          </a:p>
          <a:p>
            <a:r>
              <a:rPr lang="fi-FI" b="0" dirty="0"/>
              <a:t>kuivumisaikalaskelmat tehty ja tarkastettu hankkeen realistinen aikataulu</a:t>
            </a:r>
          </a:p>
          <a:p>
            <a:r>
              <a:rPr lang="fi-FI" b="0" dirty="0"/>
              <a:t>suunnitteluvaiheen kosteudenhallintaselvitys tehty, joka sisältää kosteusteknisen riskitarkastelun</a:t>
            </a:r>
          </a:p>
          <a:p>
            <a:pPr marL="0" indent="0">
              <a:buNone/>
            </a:pPr>
            <a:r>
              <a:rPr lang="fi-FI" b="0" dirty="0"/>
              <a:t>25% Ulkopuolinen riskitarkastelu TAI vain tavanomaisia rakenteita</a:t>
            </a:r>
          </a:p>
          <a:p>
            <a:r>
              <a:rPr lang="fi-FI" b="0" dirty="0"/>
              <a:t>Vaativille kosteusteknisen riskin rakenteille on tehty erillinen hankkeen ulkopuolisen asiantuntijan tekemä rakennusfysikaalinen tarkastus</a:t>
            </a:r>
          </a:p>
          <a:p>
            <a:r>
              <a:rPr lang="fi-FI" b="0" dirty="0"/>
              <a:t>Suunnitelmien toteuttamiskelpoisuus suunnitteluryhmän ja pääurakoitsijan kanssa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973A1B-AE63-4178-9D78-1C787F1B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fi-FI" noProof="0" smtClean="0"/>
              <a:t>17</a:t>
            </a:fld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3580AF-1F0D-4DE3-883D-6F6CB018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0DCAA3-EEC4-EA46-F667-5162B351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2D21B90-F7A0-3AB5-6C49-9B607715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453240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1472E-2A42-486D-A567-F6C2FEC1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P2.2 Työmaan kosteudenhallinta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28060A-9938-4DCE-A7F8-82B48E126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26081"/>
            <a:ext cx="9720000" cy="4378960"/>
          </a:xfrm>
        </p:spPr>
        <p:txBody>
          <a:bodyPr>
            <a:normAutofit lnSpcReduction="10000"/>
          </a:bodyPr>
          <a:lstStyle/>
          <a:p>
            <a:r>
              <a:rPr lang="fi-FI" b="0" dirty="0"/>
              <a:t>75% vähimmäisvaatimuksena 2-3 tähteä, 100% 4-5 tähteä</a:t>
            </a:r>
          </a:p>
          <a:p>
            <a:endParaRPr lang="fi-FI" dirty="0"/>
          </a:p>
          <a:p>
            <a:r>
              <a:rPr lang="fi-FI" dirty="0"/>
              <a:t>75%</a:t>
            </a:r>
            <a:endParaRPr lang="fi-FI" b="0" dirty="0"/>
          </a:p>
          <a:p>
            <a:r>
              <a:rPr lang="fi-FI" b="0" dirty="0"/>
              <a:t>Kosteudenhallintakoordinaattorin työohjelma</a:t>
            </a:r>
          </a:p>
          <a:p>
            <a:r>
              <a:rPr lang="fi-FI" b="0" dirty="0"/>
              <a:t>Kuivumisaikalaskelmat päivitetty</a:t>
            </a:r>
          </a:p>
          <a:p>
            <a:r>
              <a:rPr lang="fi-FI" b="0" dirty="0"/>
              <a:t>Kuivumisaikakriittisten rakenteiden tunnistus</a:t>
            </a:r>
          </a:p>
          <a:p>
            <a:r>
              <a:rPr lang="fi-FI" b="0" dirty="0"/>
              <a:t>Urakka-asiakirjoissa on esitetty vaatimus</a:t>
            </a:r>
          </a:p>
          <a:p>
            <a:pPr lvl="2"/>
            <a:r>
              <a:rPr lang="fi-FI" dirty="0"/>
              <a:t>Herkkien materiaalien varastointi</a:t>
            </a:r>
          </a:p>
          <a:p>
            <a:pPr lvl="2"/>
            <a:r>
              <a:rPr lang="fi-FI" dirty="0"/>
              <a:t>Kosteusmittaussuunnitelma ja mittaajan pätevyys</a:t>
            </a:r>
          </a:p>
          <a:p>
            <a:pPr lvl="2"/>
            <a:r>
              <a:rPr lang="fi-FI" dirty="0"/>
              <a:t>Olosuhteiden seuranta ja valvonta</a:t>
            </a:r>
          </a:p>
          <a:p>
            <a:r>
              <a:rPr lang="fi-FI" b="0" dirty="0"/>
              <a:t>25% aikataulukriittisten rakenteiden mittaukset</a:t>
            </a:r>
          </a:p>
          <a:p>
            <a:pPr lvl="2"/>
            <a:r>
              <a:rPr lang="fi-FI" dirty="0"/>
              <a:t>Vähintään kaksi kertamittausta tai jatkuva seuranta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B8378E-A922-46BA-A8E1-E76E579612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48D3D3-7C7A-447C-BB96-B926C9830A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E46133-97A8-028E-2122-0630BC9A66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20853D-E3DC-315A-8C28-A99D1EA0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123" y="239874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3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C7C73-9C0A-4B10-95A3-173B6940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Y1.1</a:t>
            </a:r>
            <a:br>
              <a:rPr lang="fi-FI" dirty="0"/>
            </a:br>
            <a:r>
              <a:rPr lang="fi-FI" dirty="0"/>
              <a:t>Elinkaaren hiilijalanjälki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DC126-3A84-4739-BE83-EF64E0803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56792"/>
            <a:ext cx="9720000" cy="4378960"/>
          </a:xfrm>
        </p:spPr>
        <p:txBody>
          <a:bodyPr/>
          <a:lstStyle/>
          <a:p>
            <a:endParaRPr lang="fi-FI" b="0" dirty="0"/>
          </a:p>
          <a:p>
            <a:r>
              <a:rPr lang="fi-FI" b="0" dirty="0"/>
              <a:t>15%  säästöä vähimmäisvaatimuksena 3 tähteä</a:t>
            </a:r>
          </a:p>
          <a:p>
            <a:r>
              <a:rPr lang="fi-FI" b="0" dirty="0"/>
              <a:t>30% säästöä vähimmäisvaatimuksena 4-5 tähteä</a:t>
            </a:r>
          </a:p>
          <a:p>
            <a:r>
              <a:rPr lang="fi-FI" b="0" dirty="0"/>
              <a:t>25% 1-2</a:t>
            </a:r>
          </a:p>
          <a:p>
            <a:pPr lvl="2"/>
            <a:r>
              <a:rPr lang="fi-FI" dirty="0"/>
              <a:t>Tuotevaiheen hiilijalanjäljen laskenta</a:t>
            </a:r>
          </a:p>
          <a:p>
            <a:pPr lvl="2"/>
            <a:r>
              <a:rPr lang="fi-FI" dirty="0"/>
              <a:t>Rakennusmateriaalien hiilijalanjäljen tuloksia on rakennusnimikkeittäin verrattu vastaavien kohteiden hiilijalanjälkeen ja erojen syyt on analysoitu </a:t>
            </a:r>
          </a:p>
          <a:p>
            <a:r>
              <a:rPr lang="fi-FI" b="0" dirty="0"/>
              <a:t>75% 3</a:t>
            </a:r>
          </a:p>
          <a:p>
            <a:pPr lvl="2"/>
            <a:r>
              <a:rPr lang="fi-FI" dirty="0"/>
              <a:t>Elinkaaren hiilijalanjäljen säästö suhteessa vertailuratkaisuun. Säästö lasketaan erillisellä elinkaaren hiilijalanjäljen laskurilla.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4DC98A-EAB1-41A9-A90F-E34C515878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A2A7AF-42B8-43A1-85A6-C51840ED5B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F3C667-A12E-5B0B-01C0-F995EA2374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055698D-B542-3B56-17FD-2EE6D0613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31681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B5823-F331-4757-8243-66BCE1BF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 luonti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330B8B-1711-3CAA-7B45-657B9EF51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Uusi projekti luodaan klikkaamalla ”Luo uusi hanke”-painiketta. Projektin luomiseen tarvitaan kohteen perustiedot, sekä tieto siitä mitä valmista kriteeristöä aiotaan käyttää. </a:t>
            </a:r>
          </a:p>
          <a:p>
            <a:r>
              <a:rPr lang="fi-FI" dirty="0"/>
              <a:t>Hankkeen luominen edellyttää, että käyttäjällä on yritystason pääkäyttäjäoikeus.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63BA78-55CF-DBFB-5D23-13E0B97B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7AB754-95FA-D0DF-0108-9B0EFCF5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464145-4EEC-6F6D-88F7-C68FD116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</a:t>
            </a:fld>
            <a:endParaRPr lang="fi-FI" noProof="0" dirty="0"/>
          </a:p>
        </p:txBody>
      </p:sp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E72986C5-E8F0-24E2-9BF3-6C67F59B2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3615" y="836712"/>
            <a:ext cx="5251576" cy="5040213"/>
          </a:xfr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73DDB64-3CDE-0BCD-7B5D-7BDC8D9D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07" y="165921"/>
            <a:ext cx="1333248" cy="13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9BEAE-1D74-42DE-85F6-1471E64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Y2.1</a:t>
            </a:r>
            <a:br>
              <a:rPr lang="fi-FI" dirty="0"/>
            </a:br>
            <a:r>
              <a:rPr lang="fi-FI" dirty="0"/>
              <a:t>Energiatehokkuus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44A2AF-F45E-48D7-89FE-DEBAA6D24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56792"/>
            <a:ext cx="9720000" cy="4378960"/>
          </a:xfrm>
        </p:spPr>
        <p:txBody>
          <a:bodyPr/>
          <a:lstStyle/>
          <a:p>
            <a:endParaRPr lang="fi-FI" b="0" dirty="0"/>
          </a:p>
          <a:p>
            <a:r>
              <a:rPr lang="fi-FI" b="0" dirty="0"/>
              <a:t>20% vähimmäisvaatimuksena 2 tähteä</a:t>
            </a:r>
          </a:p>
          <a:p>
            <a:r>
              <a:rPr lang="fi-FI" b="0" dirty="0"/>
              <a:t>30% vähimmäisvaatimuksena 3 tähteä</a:t>
            </a:r>
          </a:p>
          <a:p>
            <a:r>
              <a:rPr lang="fi-FI" b="0" dirty="0"/>
              <a:t>40% vähimmäisvaatimuksena 4-5 tähteä</a:t>
            </a:r>
          </a:p>
          <a:p>
            <a:r>
              <a:rPr lang="fi-FI" b="0" dirty="0"/>
              <a:t>Parempi tehokkuus, E-todistus, kuin määräysten vaatimus</a:t>
            </a:r>
          </a:p>
          <a:p>
            <a:r>
              <a:rPr lang="fi-FI" b="0" dirty="0"/>
              <a:t>Käytetyt energiatodistuksen laskennan ohjearvoja paremmat energiatodistuksen laskenta-arvot on dokumentoitu energiaselvityksen liitedokumenteissa.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18236-6414-478A-96CF-02D6BBD929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D229F7-30FA-48EC-80DE-2D4E65F4B2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A35DB3-EBDE-882A-3010-9B26C82D1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4CF90D-4B2B-C0C7-1343-097BFF3A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933857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1A45A-E06E-416C-A85A-5CC4F755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S1.1</a:t>
            </a:r>
            <a:br>
              <a:rPr lang="fi-FI" dirty="0"/>
            </a:br>
            <a:r>
              <a:rPr lang="fi-FI" dirty="0"/>
              <a:t>Lämpöolosuhteet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3E21C-573C-4708-930C-58314D589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808"/>
            <a:ext cx="9720000" cy="43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0" dirty="0"/>
              <a:t>Asuinrakennukset</a:t>
            </a:r>
          </a:p>
          <a:p>
            <a:r>
              <a:rPr lang="fi-FI" b="0" dirty="0"/>
              <a:t>50% vähimmäisvaatimuksena 3-5 tähteä</a:t>
            </a:r>
          </a:p>
          <a:p>
            <a:r>
              <a:rPr lang="fi-FI" b="0" dirty="0"/>
              <a:t>50% 1-2; S3</a:t>
            </a:r>
          </a:p>
          <a:p>
            <a:pPr lvl="2"/>
            <a:r>
              <a:rPr lang="fi-FI" dirty="0"/>
              <a:t>Passiivisten jäähdytysratkaisujen hyödyntäminen on tarkasteltu olosuhdesimuloinneilla</a:t>
            </a:r>
          </a:p>
          <a:p>
            <a:pPr lvl="2"/>
            <a:r>
              <a:rPr lang="fi-FI" dirty="0"/>
              <a:t>operatiivinen lämpötila pysyy sisäilmaluokan S3 mukaisissa rajoissa vähintään 80 % käyttöajasta</a:t>
            </a:r>
          </a:p>
          <a:p>
            <a:r>
              <a:rPr lang="fi-FI" b="0" dirty="0"/>
              <a:t>50% 3; S2</a:t>
            </a:r>
          </a:p>
          <a:p>
            <a:pPr lvl="2"/>
            <a:r>
              <a:rPr lang="fi-FI" dirty="0"/>
              <a:t>operatiivinen lämpötila pysyy sisäilmaluokan S2 mukaisissa rajoissa vähintään 80 % käyttöajasta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45C9D4-E5D2-4EA7-948F-20112B5991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23EC0A-5F10-4212-8F5E-4B4FA3128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11F32F-4689-F116-05CC-EB90D04E44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</p:spTree>
    <p:extLst>
      <p:ext uri="{BB962C8B-B14F-4D97-AF65-F5344CB8AC3E}">
        <p14:creationId xmlns:p14="http://schemas.microsoft.com/office/powerpoint/2010/main" val="189891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CB1AD4-7703-4672-90E5-9CD1D210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S1.1</a:t>
            </a:r>
            <a:br>
              <a:rPr lang="fi-FI" dirty="0"/>
            </a:br>
            <a:r>
              <a:rPr lang="fi-FI" dirty="0"/>
              <a:t>Lämpöolosuhteet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823876-63D1-46FA-BB44-BBF21DED3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814874"/>
            <a:ext cx="9720000" cy="4378960"/>
          </a:xfrm>
        </p:spPr>
        <p:txBody>
          <a:bodyPr/>
          <a:lstStyle/>
          <a:p>
            <a:pPr marL="0" indent="0">
              <a:buNone/>
            </a:pPr>
            <a:r>
              <a:rPr lang="fi-FI" b="0" dirty="0"/>
              <a:t>Toimitilat</a:t>
            </a:r>
          </a:p>
          <a:p>
            <a:r>
              <a:rPr lang="fi-FI" b="0" dirty="0"/>
              <a:t>25%</a:t>
            </a:r>
            <a:r>
              <a:rPr lang="fi-FI" dirty="0"/>
              <a:t>vähimmäisvaatimuksena 3 tähteä, 50%  </a:t>
            </a:r>
            <a:r>
              <a:rPr lang="fi-FI" b="0" dirty="0"/>
              <a:t>4-5 tähteä</a:t>
            </a:r>
          </a:p>
          <a:p>
            <a:r>
              <a:rPr lang="fi-FI" b="0" dirty="0"/>
              <a:t>25% Lämpöolosuhteiden seurattavuus</a:t>
            </a:r>
          </a:p>
          <a:p>
            <a:r>
              <a:rPr lang="fi-FI" b="0" dirty="0"/>
              <a:t>25% S2</a:t>
            </a:r>
          </a:p>
          <a:p>
            <a:r>
              <a:rPr lang="fi-FI" b="0" dirty="0"/>
              <a:t>50% S1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31F220-6A1D-4C09-A5DE-331B9FE63E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9E371E-C319-4BE0-B6E5-BBD1AB5B3A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E29106-3887-22F5-AED1-53947377C6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33022C-6F1E-C461-7EE0-AB5F9B37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24352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70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47D89-78D1-4609-8DC1-5855B26D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S1.2</a:t>
            </a:r>
            <a:br>
              <a:rPr lang="fi-FI" dirty="0"/>
            </a:br>
            <a:r>
              <a:rPr lang="fi-FI" dirty="0"/>
              <a:t>Sisäilman laatu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78F2E-B356-4788-88F1-275AC5A02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808"/>
            <a:ext cx="9720000" cy="43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0" dirty="0"/>
              <a:t>Asuinrakennukset</a:t>
            </a:r>
          </a:p>
          <a:p>
            <a:r>
              <a:rPr lang="fi-FI" b="0" dirty="0"/>
              <a:t>25% Parannettu sisäilman laatu</a:t>
            </a:r>
          </a:p>
          <a:p>
            <a:pPr lvl="2"/>
            <a:r>
              <a:rPr lang="fi-FI" dirty="0"/>
              <a:t>Mm. makuuhuoneisiin tuodaan raikasta esilämmitettyä ilmaa vähintään 8 dm3/s/hlö</a:t>
            </a:r>
          </a:p>
          <a:p>
            <a:pPr lvl="2"/>
            <a:r>
              <a:rPr lang="fi-FI" dirty="0"/>
              <a:t>Kaikissa asunnoissa koko asunnon ilmanvaihtuvuus on vähintään 0,6 krt/h</a:t>
            </a:r>
          </a:p>
          <a:p>
            <a:r>
              <a:rPr lang="fi-FI" b="0" dirty="0"/>
              <a:t>25% Vedoton ilmanjako oleskelutiloihin</a:t>
            </a:r>
          </a:p>
          <a:p>
            <a:pPr lvl="2"/>
            <a:r>
              <a:rPr lang="fi-FI" dirty="0"/>
              <a:t>Oleskeluvyöhykkeellä ilmannopeus alle 0,17 m/s</a:t>
            </a:r>
            <a:endParaRPr lang="fi-FI" b="0" dirty="0"/>
          </a:p>
          <a:p>
            <a:r>
              <a:rPr lang="fi-FI" b="0" dirty="0"/>
              <a:t>25% Ruuanvalmistuksen epäpuhtauksien poisto</a:t>
            </a:r>
          </a:p>
          <a:p>
            <a:pPr lvl="2"/>
            <a:r>
              <a:rPr lang="fi-FI" dirty="0"/>
              <a:t>Liesituulettimen tai liesikuvun ilmamäärä on tehostustilanteessa vähintään 20 dm3/s riittävän rasvanpoiston varmistamiseksi</a:t>
            </a:r>
          </a:p>
          <a:p>
            <a:r>
              <a:rPr lang="fi-FI" dirty="0"/>
              <a:t>25% Tuloilman puhtaus varmistettu</a:t>
            </a:r>
          </a:p>
          <a:p>
            <a:pPr lvl="2"/>
            <a:r>
              <a:rPr lang="fi-FI" dirty="0"/>
              <a:t>Ei ulospuhallusilman sekoittumista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38A890-2C94-4C8D-8BC8-272DEED48F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69E41C-944E-423D-8E74-5146D85EE2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A383DA-C28A-AC23-55B5-6A9364E152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516767B-BAB2-4C61-8421-D3BB53C6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26137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8A67C-5645-4909-B705-40D0BE7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S1.2</a:t>
            </a:r>
            <a:br>
              <a:rPr lang="fi-FI" dirty="0"/>
            </a:br>
            <a:r>
              <a:rPr lang="fi-FI" dirty="0"/>
              <a:t>Sisäilman laatu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E4B456-063D-4A5B-B9E9-C91FD281A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968" y="1702695"/>
            <a:ext cx="9720000" cy="4378960"/>
          </a:xfrm>
        </p:spPr>
        <p:txBody>
          <a:bodyPr/>
          <a:lstStyle/>
          <a:p>
            <a:pPr marL="0" indent="0">
              <a:buNone/>
            </a:pPr>
            <a:r>
              <a:rPr lang="fi-FI" b="0" dirty="0"/>
              <a:t>Toimitilat </a:t>
            </a:r>
          </a:p>
          <a:p>
            <a:r>
              <a:rPr lang="fi-FI" b="0" dirty="0"/>
              <a:t>50% vähimmäisvaatimuksena 2-5 tähteä</a:t>
            </a:r>
          </a:p>
          <a:p>
            <a:r>
              <a:rPr lang="fi-FI" b="0" dirty="0"/>
              <a:t>50% S2</a:t>
            </a:r>
          </a:p>
          <a:p>
            <a:pPr lvl="2"/>
            <a:r>
              <a:rPr lang="fi-FI" dirty="0"/>
              <a:t>Oleskelutilojen ilmanvaihto siten että CO2-lisä pysyy S2 rajoissa käyttöaikana</a:t>
            </a:r>
          </a:p>
          <a:p>
            <a:pPr lvl="2"/>
            <a:r>
              <a:rPr lang="fi-FI" dirty="0"/>
              <a:t>Suuren ja vaihtelevan kuorman tiloissa tilakohtainen ilmanlaadun mittaus </a:t>
            </a:r>
          </a:p>
          <a:p>
            <a:pPr lvl="2"/>
            <a:r>
              <a:rPr lang="fi-FI" dirty="0"/>
              <a:t>Peruskorjauksissa tuloilman esilämmitys koneellisen poiston kohteissa</a:t>
            </a:r>
          </a:p>
          <a:p>
            <a:r>
              <a:rPr lang="fi-FI" b="0" dirty="0"/>
              <a:t>50% S1</a:t>
            </a:r>
          </a:p>
          <a:p>
            <a:pPr lvl="2"/>
            <a:r>
              <a:rPr lang="fi-FI" dirty="0"/>
              <a:t>CO2-lisä pysyy alle S1 rajan käyttöaikana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161D14-7843-4EA9-9404-D37F3E85C2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CEEC12-1D6A-4508-BE47-D4255B555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AD455E-264D-C42E-7651-4C32BAA39E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9E70098-1E32-D178-976D-461117D9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26563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29F60-589D-4A25-A8C2-C9591369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S1.4</a:t>
            </a:r>
            <a:br>
              <a:rPr lang="fi-FI" dirty="0"/>
            </a:br>
            <a:r>
              <a:rPr lang="fi-FI" dirty="0"/>
              <a:t>Materiaalien emissiot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5C8972-BDD4-483C-AE80-E60C29108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591" y="1707877"/>
            <a:ext cx="9720000" cy="4378960"/>
          </a:xfrm>
        </p:spPr>
        <p:txBody>
          <a:bodyPr>
            <a:normAutofit/>
          </a:bodyPr>
          <a:lstStyle/>
          <a:p>
            <a:r>
              <a:rPr lang="fi-FI" b="0" dirty="0"/>
              <a:t>50% vähimmäisvaatimuksena 3 tähteä, 75% 4-5 tähteä</a:t>
            </a:r>
          </a:p>
          <a:p>
            <a:r>
              <a:rPr lang="fi-FI" b="0" dirty="0"/>
              <a:t>50% Vähäpäästöiset sisämateriaalit</a:t>
            </a:r>
          </a:p>
          <a:p>
            <a:pPr lvl="2"/>
            <a:r>
              <a:rPr lang="fi-FI" dirty="0"/>
              <a:t>Höyrynsulun sisäpuolella käytetyt maalit, liimat, lattiamatot ja lattiapinnoitteet sekä puulevyt täyttävät materiaalien päästörajat.</a:t>
            </a:r>
          </a:p>
          <a:p>
            <a:pPr lvl="2"/>
            <a:r>
              <a:rPr lang="fi-FI" dirty="0"/>
              <a:t>Kohteeseen asennettavat kiintokalusteet ovat vähäpäästöisiä</a:t>
            </a:r>
          </a:p>
          <a:p>
            <a:pPr lvl="2"/>
            <a:r>
              <a:rPr lang="fi-FI" dirty="0"/>
              <a:t>Kohteeseen tulevat epäorgaaniset kuidut tulee suojattuja tai koteloituja kaikissa sisäilmaan rajoittuvissa tiloissa</a:t>
            </a:r>
          </a:p>
          <a:p>
            <a:pPr lvl="2"/>
            <a:r>
              <a:rPr lang="fi-FI" dirty="0"/>
              <a:t>Peruskorjauksissa haitta-aineet (PAH-yhdisteet, </a:t>
            </a:r>
            <a:r>
              <a:rPr lang="fi-FI" dirty="0" err="1"/>
              <a:t>kreosootti</a:t>
            </a:r>
            <a:r>
              <a:rPr lang="fi-FI" dirty="0"/>
              <a:t>, asbesti) tulee poistaa urakka-alueelta</a:t>
            </a:r>
          </a:p>
          <a:p>
            <a:r>
              <a:rPr lang="fi-FI" b="0" dirty="0"/>
              <a:t>25% Kiintokalusteet ovat vähäpäästöisiä</a:t>
            </a:r>
          </a:p>
          <a:p>
            <a:r>
              <a:rPr lang="fi-FI" b="0" dirty="0"/>
              <a:t>25% Huoneilman laatu on osoitettu mittauksin</a:t>
            </a:r>
          </a:p>
          <a:p>
            <a:pPr lvl="2"/>
            <a:r>
              <a:rPr lang="fi-FI" dirty="0"/>
              <a:t>Rakennuksen käyttöönotossa hyväksytyillä mittausmenetelmillä tehdyt mittaukset osoittavat, että huoneilman kokonaispitoisuudet alittuvat valmiissa rakennuksessa ennen käyttöönottoa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B88B7B-B823-42E6-A98B-021094F3E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316A91-BFE1-4890-A9DB-3EBA31C2AD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C95AE97-FC67-14B7-7CC5-AB43D657ED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FE9A00E-3863-0683-EB7A-85CD261A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261375"/>
            <a:ext cx="1650887" cy="16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C3894B-F9D8-5CAB-F76E-F96A21C5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6ECC4CB-DFCB-3DD3-7225-B485CC3C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C772A4-00DA-FD36-BAEE-CF651318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26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2CF9F5-00C8-1EFF-116C-B863CF8E4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Rakentamisen ohjaus</a:t>
            </a:r>
          </a:p>
        </p:txBody>
      </p:sp>
    </p:spTree>
    <p:extLst>
      <p:ext uri="{BB962C8B-B14F-4D97-AF65-F5344CB8AC3E}">
        <p14:creationId xmlns:p14="http://schemas.microsoft.com/office/powerpoint/2010/main" val="3614868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B68100-7FB0-2B66-4141-B2FD2EDF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Rakennusvaiheen todistusaineistojen kokoaminen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BB5D2-5F08-98E0-FD6E-E8DDC8AF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92" y="1407497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Urakoitsijan kokoamat raportit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Työmaan loppuraporteista sekä työmaan kokoamasta dokumenteista.</a:t>
            </a:r>
          </a:p>
          <a:p>
            <a:pPr marL="516150" marR="0" lvl="2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Materiaaliemissiot, työmaan kosteudenhallinta, työmaan puhtaudenhallinta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Työmaasuunnitelman hankkeen alkuvaiheessa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Vastaanoton toimintakokeet ja mittaukset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Vesikalusteet, akustiset mittaukset, emissiomittaukset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Valvojien tekemät käyttöönottovaiheen tarkastukset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Energiamittaukset, ilmanlaatuun liittyvät tekniset ratkaisut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Suunnitteluvaiheen tavoitteiden toteutuminen todennetaan ensisijaisesti käyttöönottovaiheen mittauspöytäkirjalla kuten ilmatiiviysmittaukset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Valvojien tarkastukset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Voidaan todentaa toteutuksen vastaavuus suunnitelmiin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Todistusaineistot lisätään työkaluun auditointia varten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F0E560-2926-B102-2B77-243317E7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9DC3BD-E277-33A5-704C-8D2565D3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8AB560-8442-C544-0A5B-505438F2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27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40BEC59-A819-A7D2-ED02-74FC1836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19" y="147885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2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87660-0BE9-4A3D-B76B-C12CD658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30111"/>
            <a:ext cx="10801350" cy="1007517"/>
          </a:xfrm>
        </p:spPr>
        <p:txBody>
          <a:bodyPr/>
          <a:lstStyle/>
          <a:p>
            <a:r>
              <a:rPr lang="fi-FI" dirty="0"/>
              <a:t>P1.2</a:t>
            </a:r>
            <a:br>
              <a:rPr lang="fi-FI" dirty="0"/>
            </a:br>
            <a:r>
              <a:rPr lang="fi-FI" dirty="0"/>
              <a:t>Talotekninen toiminnanvarmistus ja valvonta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602E3B-35AC-4555-AF9C-A9071A943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671568"/>
            <a:ext cx="9720000" cy="4378960"/>
          </a:xfrm>
        </p:spPr>
        <p:txBody>
          <a:bodyPr/>
          <a:lstStyle/>
          <a:p>
            <a:r>
              <a:rPr lang="fi-FI" b="0" dirty="0"/>
              <a:t>50% vähimmäisvaatimuksena 3 tähteä, 100% 4-5 tähteä</a:t>
            </a:r>
          </a:p>
          <a:p>
            <a:r>
              <a:rPr lang="fi-FI" b="0" dirty="0"/>
              <a:t>1-4</a:t>
            </a:r>
          </a:p>
          <a:p>
            <a:pPr lvl="2"/>
            <a:r>
              <a:rPr lang="fi-FI" dirty="0" err="1"/>
              <a:t>Toiminnanvarmistusuunnitelma</a:t>
            </a:r>
            <a:endParaRPr lang="fi-FI" dirty="0"/>
          </a:p>
          <a:p>
            <a:pPr lvl="3"/>
            <a:r>
              <a:rPr lang="fi-FI" dirty="0"/>
              <a:t>Toimintakoepöytäkirjat</a:t>
            </a:r>
          </a:p>
          <a:p>
            <a:pPr lvl="3"/>
            <a:r>
              <a:rPr lang="fi-FI" dirty="0"/>
              <a:t>Toiminnanvarmistuksen yhteenvetoraportti</a:t>
            </a:r>
          </a:p>
          <a:p>
            <a:pPr lvl="2"/>
            <a:r>
              <a:rPr lang="fi-FI" dirty="0"/>
              <a:t>Peruskorjauksissa: toiminnanvarmistussuunnitelma myös käyttöön jääville järjestelmille &gt; toiminnanvarmistuspöytäkirjat ja puuteluettelot</a:t>
            </a:r>
          </a:p>
          <a:p>
            <a:r>
              <a:rPr lang="fi-FI" b="0" dirty="0"/>
              <a:t>5-6</a:t>
            </a:r>
          </a:p>
          <a:p>
            <a:pPr lvl="2"/>
            <a:r>
              <a:rPr lang="fi-FI" dirty="0"/>
              <a:t>Raportit tehdyistä mittauksista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E2E10C-45C7-4BD5-B87B-DB378F43FA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17CC9CF-E13C-44CA-AB80-F7A38272EF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DB6A550-F5C7-DB81-1F8A-E2409A81DD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222B147-685A-2989-4137-312B4856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26137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0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85A4F-21C3-497F-8C0A-BBE976A8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P1.3</a:t>
            </a:r>
            <a:br>
              <a:rPr lang="fi-FI" dirty="0"/>
            </a:br>
            <a:r>
              <a:rPr lang="fi-FI" dirty="0"/>
              <a:t>Käytön opastus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B0528A-8860-4123-A31F-EA886BB88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632" y="1700808"/>
            <a:ext cx="9720000" cy="4378960"/>
          </a:xfrm>
        </p:spPr>
        <p:txBody>
          <a:bodyPr/>
          <a:lstStyle/>
          <a:p>
            <a:r>
              <a:rPr lang="fi-FI" b="0" dirty="0"/>
              <a:t>100% vaatimus 3-5 tähteä</a:t>
            </a:r>
          </a:p>
          <a:p>
            <a:r>
              <a:rPr lang="fi-FI" b="0" dirty="0"/>
              <a:t>Asukkaille tai käyttäjille erillinen käyttäjäohje</a:t>
            </a:r>
          </a:p>
          <a:p>
            <a:pPr lvl="2"/>
            <a:r>
              <a:rPr lang="fi-FI" dirty="0"/>
              <a:t>Käyttöopas</a:t>
            </a:r>
          </a:p>
          <a:p>
            <a:r>
              <a:rPr lang="fi-FI" b="0" dirty="0"/>
              <a:t>Ylläpitohenkilöstölle erillinen perehdytysaineisto</a:t>
            </a:r>
          </a:p>
          <a:p>
            <a:pPr lvl="2"/>
            <a:r>
              <a:rPr lang="fi-FI" dirty="0"/>
              <a:t>Perehdytysaineiston sisällysluettelo</a:t>
            </a:r>
          </a:p>
          <a:p>
            <a:pPr lvl="2"/>
            <a:r>
              <a:rPr lang="fi-FI" dirty="0"/>
              <a:t>Perehdytyssuunnitelma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9CAD0C-71DF-4D90-AA94-50553AA6D6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516FD0-F4D8-48AE-BA14-E17812F833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1073D60-4458-4AFE-7894-99D4F5FF3D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92A60F7-4B76-BCB8-C7E2-29C7E956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532839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6807B-E16D-25EE-BC03-1578F806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asettamisen 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EDE0B-95BE-0F3C-AF1E-F5E4688E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57" y="1268760"/>
            <a:ext cx="10814717" cy="4608512"/>
          </a:xfrm>
        </p:spPr>
        <p:txBody>
          <a:bodyPr/>
          <a:lstStyle/>
          <a:p>
            <a:r>
              <a:rPr lang="fi-FI" dirty="0"/>
              <a:t>Tavoitteen asettaminen tulisi tehdä hankesuunnittelu- tai suunnitteluryhmän yhteistyönä</a:t>
            </a:r>
          </a:p>
          <a:p>
            <a:r>
              <a:rPr lang="fi-FI" dirty="0"/>
              <a:t>1.	Alustava tavoite</a:t>
            </a:r>
          </a:p>
          <a:p>
            <a:pPr lvl="1"/>
            <a:r>
              <a:rPr lang="fi-FI" dirty="0"/>
              <a:t>Käydään läpi kaikki kriteerit</a:t>
            </a:r>
          </a:p>
          <a:p>
            <a:pPr lvl="1"/>
            <a:r>
              <a:rPr lang="fi-FI" dirty="0"/>
              <a:t>Päätetään</a:t>
            </a:r>
          </a:p>
          <a:p>
            <a:pPr lvl="2"/>
            <a:r>
              <a:rPr lang="fi-FI" dirty="0"/>
              <a:t>Tavoiteltavat kriteerit , merkitään kriteeri statuksella ”tavoitellaan”</a:t>
            </a:r>
          </a:p>
          <a:p>
            <a:pPr lvl="2"/>
            <a:r>
              <a:rPr lang="fi-FI" dirty="0"/>
              <a:t>Lisätarkastelua vaativat kysymykset (Potentiaali), merkintä </a:t>
            </a:r>
            <a:r>
              <a:rPr lang="fi-FI" dirty="0" err="1"/>
              <a:t>komenttikenttään</a:t>
            </a:r>
            <a:endParaRPr lang="fi-FI" dirty="0"/>
          </a:p>
          <a:p>
            <a:pPr lvl="2"/>
            <a:r>
              <a:rPr lang="fi-FI" dirty="0"/>
              <a:t>Ei-tavoiteltavat kriteerit, merkitään statuksella ”Ei tavoitella”</a:t>
            </a:r>
          </a:p>
          <a:p>
            <a:r>
              <a:rPr lang="fi-FI" dirty="0"/>
              <a:t>2.	Lisätarkastelut potentiaalisille parannuksille</a:t>
            </a:r>
          </a:p>
          <a:p>
            <a:pPr lvl="1"/>
            <a:r>
              <a:rPr lang="fi-FI" dirty="0"/>
              <a:t>Tarkennetaan potentiaalisten parannusten osalta</a:t>
            </a:r>
          </a:p>
          <a:p>
            <a:r>
              <a:rPr lang="fi-FI" dirty="0"/>
              <a:t>3.	Lopullisen ympäristöluokitustavoitteen asettaminen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C861D-904B-1D53-F744-8C52F048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6AD61-A643-5575-F40D-5A51E6C6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282410-1A66-4CF9-8783-5571AABF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3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32A6E64-589C-D496-169C-9BD0B3B6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48" y="4077072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5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B4B7A-0B86-4320-8038-8902BE0E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2" y="389291"/>
            <a:ext cx="9371949" cy="1183566"/>
          </a:xfrm>
        </p:spPr>
        <p:txBody>
          <a:bodyPr>
            <a:normAutofit/>
          </a:bodyPr>
          <a:lstStyle/>
          <a:p>
            <a:r>
              <a:rPr lang="fi-FI" dirty="0"/>
              <a:t>P2.1 Kosteusteknisten riskien hallinta suunnittelussa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B335C-49C0-4326-81DA-C6CA0D3A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0" dirty="0"/>
              <a:t>75% vähimmäisvaatimuksena 3-5 tähteä</a:t>
            </a:r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r>
              <a:rPr lang="fi-FI" b="0" dirty="0"/>
              <a:t>75% Systemaattinen kosteudenhallinta</a:t>
            </a:r>
          </a:p>
          <a:p>
            <a:r>
              <a:rPr lang="fi-FI" b="0" dirty="0"/>
              <a:t>Pöytäkirja riskitarkastelujen läpikäynnistä urakoitsijan kanssa</a:t>
            </a:r>
          </a:p>
          <a:p>
            <a:pPr marL="0" indent="0">
              <a:buNone/>
            </a:pPr>
            <a:r>
              <a:rPr lang="fi-FI" b="0" dirty="0"/>
              <a:t>25% Ulkopuolinen riskitarkastelu TAI vain tavanomaisia rakenteita</a:t>
            </a:r>
          </a:p>
          <a:p>
            <a:r>
              <a:rPr lang="fi-FI" b="0" dirty="0"/>
              <a:t>Riskiluokkien R2 ja R3 rakenteiden työmaatoteutuksen kosteustekniset tarkastusten pöytäkirjat pätevän kosteusteknisen valvojan tekeminä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973A1B-AE63-4178-9D78-1C787F1B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fi-FI" noProof="0" smtClean="0"/>
              <a:t>30</a:t>
            </a:fld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3580AF-1F0D-4DE3-883D-6F6CB018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14.3.2025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B555E1-7848-76E8-83FF-40AA037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67F82FE-847A-AD4C-F6F1-547B00D4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392" y="123843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1472E-2A42-486D-A567-F6C2FEC1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P2.2 Työmaan kosteudenhallinta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28060A-9938-4DCE-A7F8-82B48E126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12776"/>
            <a:ext cx="9720000" cy="4378960"/>
          </a:xfrm>
        </p:spPr>
        <p:txBody>
          <a:bodyPr>
            <a:normAutofit/>
          </a:bodyPr>
          <a:lstStyle/>
          <a:p>
            <a:r>
              <a:rPr lang="fi-FI" b="0" dirty="0"/>
              <a:t>75% vähimmäisvaatimuksena 2-3 tähteä, 100% 4-5 tähteä</a:t>
            </a:r>
          </a:p>
          <a:p>
            <a:r>
              <a:rPr lang="fi-FI" b="0" dirty="0"/>
              <a:t>Työmaakokouspöytäkirjaotteita</a:t>
            </a:r>
          </a:p>
          <a:p>
            <a:r>
              <a:rPr lang="fi-FI" b="0" dirty="0"/>
              <a:t>Kosteusmittauspöytäkirjat</a:t>
            </a:r>
          </a:p>
          <a:p>
            <a:r>
              <a:rPr lang="fi-FI" b="0" dirty="0"/>
              <a:t>Toimenpiteiden tarkastukset</a:t>
            </a:r>
          </a:p>
          <a:p>
            <a:r>
              <a:rPr lang="fi-FI" b="0" dirty="0"/>
              <a:t>25% aikataulukriittisten rakenteiden mittaukset</a:t>
            </a:r>
          </a:p>
          <a:p>
            <a:pPr lvl="2"/>
            <a:r>
              <a:rPr lang="fi-FI" dirty="0"/>
              <a:t>Vähintään kaksi kertamittausta tai jatkuva seuranta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B8378E-A922-46BA-A8E1-E76E579612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48D3D3-7C7A-447C-BB96-B926C9830A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A6EB3BF-E1E2-1E03-1684-041DA7F68F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7B237C8-78BC-E23D-9565-8D4ED9FB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416" y="1066264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75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C7C73-9C0A-4B10-95A3-173B6940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Y1.1</a:t>
            </a:r>
            <a:br>
              <a:rPr lang="fi-FI" dirty="0"/>
            </a:br>
            <a:r>
              <a:rPr lang="fi-FI" dirty="0"/>
              <a:t>Elinkaaren hiilijalanjälki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DC126-3A84-4739-BE83-EF64E0803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46041"/>
            <a:ext cx="9720000" cy="4378960"/>
          </a:xfrm>
        </p:spPr>
        <p:txBody>
          <a:bodyPr/>
          <a:lstStyle/>
          <a:p>
            <a:endParaRPr lang="fi-FI" b="0" dirty="0"/>
          </a:p>
          <a:p>
            <a:endParaRPr lang="fi-FI" dirty="0"/>
          </a:p>
          <a:p>
            <a:r>
              <a:rPr lang="fi-FI" b="0" dirty="0"/>
              <a:t>15% säästöä vähimmäisvaatimuksena 3 tähteä</a:t>
            </a:r>
          </a:p>
          <a:p>
            <a:r>
              <a:rPr lang="fi-FI" b="0" dirty="0"/>
              <a:t>30% säästöä vähimmäisvaatimuksena 4-5 tähteä</a:t>
            </a:r>
          </a:p>
          <a:p>
            <a:r>
              <a:rPr lang="fi-FI" b="0" dirty="0"/>
              <a:t>25% 1-2</a:t>
            </a:r>
          </a:p>
          <a:p>
            <a:pPr lvl="2"/>
            <a:r>
              <a:rPr lang="fi-FI" dirty="0"/>
              <a:t>Rakennusmateriaalien hiilijalanjäljen tuloksia on rakennusnimikkeittäin verrattu vastaavien kohteiden hiilijalanjälkeen ja erojen syyt on analysoitu </a:t>
            </a:r>
          </a:p>
          <a:p>
            <a:r>
              <a:rPr lang="fi-FI" b="0" dirty="0"/>
              <a:t>75% 3</a:t>
            </a:r>
          </a:p>
          <a:p>
            <a:pPr lvl="2"/>
            <a:r>
              <a:rPr lang="fi-FI" dirty="0"/>
              <a:t>Elinkaaren hiilijalanjäljen säästö suhteessa vertailuratkaisuun. Säästö lasketaan erillisellä elinkaaren hiilijalanjäljen laskurilla &gt;tulokset päivitetty.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4DC98A-EAB1-41A9-A90F-E34C515878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A2A7AF-42B8-43A1-85A6-C51840ED5B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1DDCDDD-F0FD-58E0-DCF6-B55205F7F4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9CA2C06-7E80-A969-F847-3A29F95D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19" y="1006759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00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9BEAE-1D74-42DE-85F6-1471E64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Y2.1</a:t>
            </a:r>
            <a:br>
              <a:rPr lang="fi-FI" dirty="0"/>
            </a:br>
            <a:r>
              <a:rPr lang="fi-FI" dirty="0"/>
              <a:t>Energiatehokkuus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44A2AF-F45E-48D7-89FE-DEBAA6D24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110" y="1412776"/>
            <a:ext cx="9720000" cy="4378960"/>
          </a:xfrm>
        </p:spPr>
        <p:txBody>
          <a:bodyPr/>
          <a:lstStyle/>
          <a:p>
            <a:endParaRPr lang="fi-FI" b="0" dirty="0"/>
          </a:p>
          <a:p>
            <a:endParaRPr lang="fi-FI" dirty="0"/>
          </a:p>
          <a:p>
            <a:r>
              <a:rPr lang="fi-FI" b="0" dirty="0"/>
              <a:t>20% vähimmäisvaatimuksena 2 tähteä</a:t>
            </a:r>
          </a:p>
          <a:p>
            <a:r>
              <a:rPr lang="fi-FI" b="0" dirty="0"/>
              <a:t>30% vähimmäisvaatimuksena 3 tähteä</a:t>
            </a:r>
          </a:p>
          <a:p>
            <a:r>
              <a:rPr lang="fi-FI" b="0" dirty="0"/>
              <a:t>40% vähimmäisvaatimuksena 4-5 tähteä</a:t>
            </a:r>
          </a:p>
          <a:p>
            <a:r>
              <a:rPr lang="fi-FI" b="0" dirty="0"/>
              <a:t>Käyttöönottovaiheessa päivitetty lopullinen energiatodistus ja tarkastusmuistio lopullisen toteutuksen vastaavuudesta energiatodistuksen laskenta-arvoihin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118236-6414-478A-96CF-02D6BBD929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D229F7-30FA-48EC-80DE-2D4E65F4B2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56EE13-88E4-D047-282E-C3EEF407B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B60BA5-EAC8-F9E4-BA4E-79C2E963E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19" y="1006759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62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1A45A-E06E-416C-A85A-5CC4F755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S1.1</a:t>
            </a:r>
            <a:br>
              <a:rPr lang="fi-FI" dirty="0"/>
            </a:br>
            <a:r>
              <a:rPr lang="fi-FI" dirty="0"/>
              <a:t>Lämpöolosuhteet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3E21C-573C-4708-930C-58314D589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12776"/>
            <a:ext cx="9720000" cy="43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dirty="0"/>
              <a:t>Asuinrakennukset</a:t>
            </a:r>
          </a:p>
          <a:p>
            <a:r>
              <a:rPr lang="fi-FI" b="0" dirty="0"/>
              <a:t>50% vähimmäisvaatimuksena 3-5 tähteä</a:t>
            </a:r>
          </a:p>
          <a:p>
            <a:r>
              <a:rPr lang="fi-FI" b="0" dirty="0"/>
              <a:t>50% 1-2; S3</a:t>
            </a:r>
          </a:p>
          <a:p>
            <a:pPr lvl="2"/>
            <a:r>
              <a:rPr lang="fi-FI" dirty="0"/>
              <a:t>Tarkastusmuistio olosuhdesimulointien lähtötietojen oikeellisuudesta</a:t>
            </a:r>
          </a:p>
          <a:p>
            <a:r>
              <a:rPr lang="fi-FI" b="0" dirty="0"/>
              <a:t>50% 3; S2</a:t>
            </a:r>
          </a:p>
          <a:p>
            <a:pPr lvl="2"/>
            <a:r>
              <a:rPr lang="fi-FI" dirty="0"/>
              <a:t>Tarkastusmuistio olosuhdesimulointien lähtötietojen oikeellisuudesta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45C9D4-E5D2-4EA7-948F-20112B5991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23EC0A-5F10-4212-8F5E-4B4FA3128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4053266-464D-6FB1-2BBA-A7449B80DC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0068F4F-357A-37CB-C1E4-EA1FD928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157835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39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1A45A-E06E-416C-A85A-5CC4F755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S1.1</a:t>
            </a:r>
            <a:br>
              <a:rPr lang="fi-FI" dirty="0"/>
            </a:br>
            <a:r>
              <a:rPr lang="fi-FI" dirty="0"/>
              <a:t>Lämpöolosuhteet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3E21C-573C-4708-930C-58314D589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897" y="1556792"/>
            <a:ext cx="9720000" cy="43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dirty="0"/>
              <a:t>Toimitilat</a:t>
            </a:r>
          </a:p>
          <a:p>
            <a:r>
              <a:rPr lang="fi-FI" b="0" dirty="0"/>
              <a:t>25% vähimmäisvaatimuksena 3 tähteä ja 50% 4-5 tähteä</a:t>
            </a:r>
          </a:p>
          <a:p>
            <a:endParaRPr lang="fi-FI" b="0" dirty="0"/>
          </a:p>
          <a:p>
            <a:r>
              <a:rPr lang="fi-FI" b="0" dirty="0"/>
              <a:t>25% Lämpöolosuhteiden seurattavuus</a:t>
            </a:r>
          </a:p>
          <a:p>
            <a:r>
              <a:rPr lang="fi-FI" b="0" dirty="0"/>
              <a:t>25% S2</a:t>
            </a:r>
          </a:p>
          <a:p>
            <a:pPr lvl="2"/>
            <a:r>
              <a:rPr lang="fi-FI" dirty="0"/>
              <a:t>Tarkastusmuistio automaation ja antureiden toteutuksesta</a:t>
            </a:r>
          </a:p>
          <a:p>
            <a:pPr lvl="2"/>
            <a:r>
              <a:rPr lang="fi-FI" dirty="0"/>
              <a:t>Tarkastusmuistio olosuhdesimulointien laskentaperusteiden toteutumisesta</a:t>
            </a:r>
          </a:p>
          <a:p>
            <a:r>
              <a:rPr lang="fi-FI" b="0" dirty="0"/>
              <a:t>50% S1</a:t>
            </a:r>
          </a:p>
          <a:p>
            <a:pPr lvl="2"/>
            <a:r>
              <a:rPr lang="fi-FI" dirty="0"/>
              <a:t>Tarkastusmuistio olosuhdesimulointien laskentaperusteiden toteutumisesta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45C9D4-E5D2-4EA7-948F-20112B5991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23EC0A-5F10-4212-8F5E-4B4FA3128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2F93E55-1421-81E4-C25A-B002303553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6618B9-698D-3ACC-B86F-52EA0609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786" y="1587712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47D89-78D1-4609-8DC1-5855B26D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S1.2</a:t>
            </a:r>
            <a:br>
              <a:rPr lang="fi-FI" dirty="0"/>
            </a:br>
            <a:r>
              <a:rPr lang="fi-FI" dirty="0"/>
              <a:t>Sisäilman laatu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78F2E-B356-4788-88F1-275AC5A02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239520"/>
            <a:ext cx="9720000" cy="4378960"/>
          </a:xfrm>
        </p:spPr>
        <p:txBody>
          <a:bodyPr>
            <a:normAutofit/>
          </a:bodyPr>
          <a:lstStyle/>
          <a:p>
            <a:endParaRPr lang="fi-FI" b="0" dirty="0"/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dirty="0"/>
              <a:t>Asuinrakennukset</a:t>
            </a:r>
          </a:p>
          <a:p>
            <a:endParaRPr lang="fi-FI" b="0" dirty="0"/>
          </a:p>
          <a:p>
            <a:r>
              <a:rPr lang="fi-FI" b="0" dirty="0"/>
              <a:t>25% Parannettu sisäilman laatu, </a:t>
            </a:r>
          </a:p>
          <a:p>
            <a:r>
              <a:rPr lang="fi-FI" b="0" dirty="0"/>
              <a:t>25 % Vedoton ilmanjako oleskelutiloihin</a:t>
            </a:r>
          </a:p>
          <a:p>
            <a:r>
              <a:rPr lang="fi-FI" b="0" dirty="0"/>
              <a:t>25% Ruuanvalmistuksen epäpuhtauksien poisto</a:t>
            </a:r>
          </a:p>
          <a:p>
            <a:r>
              <a:rPr lang="fi-FI" b="0" dirty="0"/>
              <a:t>25% Tuloilman puhtaus varmistettu, 25 % painoarvosta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38A890-2C94-4C8D-8BC8-272DEED48F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69E41C-944E-423D-8E74-5146D85EE2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243CCC-83D6-123B-05CD-DAC212F30F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7C97EFF-737F-7A5B-0BC6-15186F9B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19" y="134076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3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47D89-78D1-4609-8DC1-5855B26D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S1.2</a:t>
            </a:r>
            <a:br>
              <a:rPr lang="fi-FI" dirty="0"/>
            </a:br>
            <a:r>
              <a:rPr lang="fi-FI" dirty="0"/>
              <a:t>Sisäilman laatu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78F2E-B356-4788-88F1-275AC5A02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56792"/>
            <a:ext cx="9720000" cy="4378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r>
              <a:rPr lang="fi-FI" b="0" dirty="0"/>
              <a:t>Toimitilat</a:t>
            </a:r>
          </a:p>
          <a:p>
            <a:endParaRPr lang="fi-FI" b="0" dirty="0"/>
          </a:p>
          <a:p>
            <a:r>
              <a:rPr lang="fi-FI" b="0" dirty="0"/>
              <a:t>50% vähimmäisvaatimuksena 2-5 tähteä</a:t>
            </a:r>
          </a:p>
          <a:p>
            <a:r>
              <a:rPr lang="fi-FI" b="0" dirty="0"/>
              <a:t>50% Hyvä sisäilma ja ilmanvaihto</a:t>
            </a:r>
          </a:p>
          <a:p>
            <a:pPr lvl="2"/>
            <a:r>
              <a:rPr lang="fi-FI" dirty="0"/>
              <a:t>Ilmavirtojen mittaus- ja säätöpöytäkirja</a:t>
            </a:r>
          </a:p>
          <a:p>
            <a:pPr lvl="2"/>
            <a:r>
              <a:rPr lang="fi-FI" dirty="0"/>
              <a:t>Tarkastusmuistio tilasäätimien toteutuksesta sekä automaation ohjausarvoista</a:t>
            </a:r>
          </a:p>
          <a:p>
            <a:pPr lvl="2"/>
            <a:r>
              <a:rPr lang="fi-FI" dirty="0"/>
              <a:t>Peruskorjauksissa tarkastusmuistio suunnitelman mukaisesta toteutuksesta</a:t>
            </a:r>
          </a:p>
          <a:p>
            <a:r>
              <a:rPr lang="fi-FI" b="0" dirty="0"/>
              <a:t>50% Korkeatasoinen sisäilma ja ilmanvaihto</a:t>
            </a:r>
          </a:p>
          <a:p>
            <a:pPr lvl="2"/>
            <a:r>
              <a:rPr lang="fi-FI" dirty="0"/>
              <a:t>Ilmavirtojen mittauspöytäkirja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38A890-2C94-4C8D-8BC8-272DEED48F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69E41C-944E-423D-8E74-5146D85EE2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2C3C54-6EEB-827E-253B-4E9CF87134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</p:spTree>
    <p:extLst>
      <p:ext uri="{BB962C8B-B14F-4D97-AF65-F5344CB8AC3E}">
        <p14:creationId xmlns:p14="http://schemas.microsoft.com/office/powerpoint/2010/main" val="2399702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29F60-589D-4A25-A8C2-C9591369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S1.4</a:t>
            </a:r>
            <a:br>
              <a:rPr lang="fi-FI" dirty="0"/>
            </a:br>
            <a:r>
              <a:rPr lang="fi-FI" dirty="0"/>
              <a:t>Materiaalien emissiot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5C8972-BDD4-483C-AE80-E60C29108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662" y="1759418"/>
            <a:ext cx="9720000" cy="4378960"/>
          </a:xfrm>
        </p:spPr>
        <p:txBody>
          <a:bodyPr>
            <a:normAutofit/>
          </a:bodyPr>
          <a:lstStyle/>
          <a:p>
            <a:r>
              <a:rPr lang="fi-FI" b="0" dirty="0"/>
              <a:t>50% vähimmäisvaatimuksena 3 tähteä, 75% 4/5 tähteä</a:t>
            </a:r>
          </a:p>
          <a:p>
            <a:r>
              <a:rPr lang="fi-FI" b="0" dirty="0"/>
              <a:t>50% Vähäpäästöiset sisämateriaalit</a:t>
            </a:r>
          </a:p>
          <a:p>
            <a:pPr lvl="2"/>
            <a:r>
              <a:rPr lang="fi-FI" dirty="0"/>
              <a:t>Yhteenveto käytetyistä tuotteista ja niiden sertifikaateista</a:t>
            </a:r>
          </a:p>
          <a:p>
            <a:pPr lvl="2"/>
            <a:r>
              <a:rPr lang="fi-FI" dirty="0"/>
              <a:t>Kiintokalusteen sertifikaatti tai osakomponenttien luettelo ja sertifikaatit</a:t>
            </a:r>
          </a:p>
          <a:p>
            <a:pPr lvl="2"/>
            <a:r>
              <a:rPr lang="fi-FI" dirty="0"/>
              <a:t>Tarkastuspöytäkirjat epäorgaanisia kuituja sisältävien rakennusosien toteutuksesta</a:t>
            </a:r>
          </a:p>
          <a:p>
            <a:pPr lvl="2"/>
            <a:r>
              <a:rPr lang="fi-FI" dirty="0"/>
              <a:t>Peruskorjauksissa: Tarkastuspöytäkirjat haitta-aineiden poistosta</a:t>
            </a:r>
          </a:p>
          <a:p>
            <a:r>
              <a:rPr lang="fi-FI" b="0" dirty="0"/>
              <a:t>25% Kiintokalusteet ovat vähäpäästöisiä</a:t>
            </a:r>
          </a:p>
          <a:p>
            <a:r>
              <a:rPr lang="fi-FI" b="0" dirty="0"/>
              <a:t>25% Huoneilman laatu on osoitettu mittauksin</a:t>
            </a:r>
          </a:p>
          <a:p>
            <a:pPr lvl="2"/>
            <a:r>
              <a:rPr lang="fi-FI" dirty="0"/>
              <a:t>Mittauspöytäkirja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B88B7B-B823-42E6-A98B-021094F3E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316A91-BFE1-4890-A9DB-3EBA31C2AD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05BB07E-5F3C-D32D-560A-A507C64B55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6C63DCE-D1FD-0B48-39C4-8D312F0E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386104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16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927083B-8614-CD71-C016-622748F5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A0E993-3E75-10C2-EEC8-A9628298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651E29-61D6-6840-A695-0ACA2109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39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4A9763-C90D-39E0-DB2D-06A5E0624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Työmaan todentavat tarkastukset</a:t>
            </a:r>
          </a:p>
        </p:txBody>
      </p:sp>
    </p:spTree>
    <p:extLst>
      <p:ext uri="{BB962C8B-B14F-4D97-AF65-F5344CB8AC3E}">
        <p14:creationId xmlns:p14="http://schemas.microsoft.com/office/powerpoint/2010/main" val="5765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D897F-4B42-8191-326C-8565539D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C0F78B-66AC-E6AF-3B9F-7DB72F8B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8FFEDC-1522-AEC0-C3CF-3CB80EFB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C4FA8-DC93-6047-D47D-22595924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EC178-E3AC-3135-30BE-DCBCCE26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81ED8B0-DE6E-204F-1C09-6B085DF83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61375"/>
            <a:ext cx="1069331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03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37436-6A86-50CF-093C-5ED97A71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Varmennukset työmaan valmistelussa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A5F82A-D72E-B53E-90F8-ECEFC2AD8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P2.2 Työmaan kosteudenhallinta</a:t>
            </a:r>
          </a:p>
          <a:p>
            <a:pPr lvl="1"/>
            <a:r>
              <a:rPr lang="fi-FI" dirty="0"/>
              <a:t>Kosteudenhallintakoordinaattorin pätevyys</a:t>
            </a:r>
          </a:p>
          <a:p>
            <a:pPr lvl="1"/>
            <a:r>
              <a:rPr lang="fi-FI" dirty="0"/>
              <a:t>Työmaan kosteudenhallintasuunnitelma</a:t>
            </a:r>
          </a:p>
          <a:p>
            <a:pPr lvl="1"/>
            <a:r>
              <a:rPr lang="fi-FI" dirty="0"/>
              <a:t>Työmaan aikataulu ja kuivumisajat</a:t>
            </a:r>
          </a:p>
          <a:p>
            <a:pPr lvl="1"/>
            <a:r>
              <a:rPr lang="fi-FI" dirty="0"/>
              <a:t>Työmaavaiheen kokouskäytäntöjen varmennus</a:t>
            </a:r>
          </a:p>
          <a:p>
            <a:r>
              <a:rPr lang="fi-FI" dirty="0"/>
              <a:t>P3.1 Työmaan ympäristövaikutukset</a:t>
            </a:r>
          </a:p>
          <a:p>
            <a:pPr lvl="1"/>
            <a:r>
              <a:rPr lang="fi-FI" dirty="0"/>
              <a:t>Työmaan ympäristösuunnitelma</a:t>
            </a:r>
          </a:p>
          <a:p>
            <a:pPr lvl="1"/>
            <a:r>
              <a:rPr lang="fi-FI" dirty="0"/>
              <a:t>Jätehuoltosuunnitelma</a:t>
            </a:r>
          </a:p>
          <a:p>
            <a:pPr lvl="1"/>
            <a:r>
              <a:rPr lang="fi-FI" dirty="0"/>
              <a:t>Hulevesien käsittely ja ongelmajätteiden säilytys työmaalla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8BAAED-6369-4CC6-2F66-6D7739DD09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P3.2 Puhtaudenhallinta</a:t>
            </a:r>
          </a:p>
          <a:p>
            <a:pPr lvl="1"/>
            <a:r>
              <a:rPr lang="fi-FI" dirty="0"/>
              <a:t>P1 puhtaudenhallintasuunnitelma</a:t>
            </a:r>
          </a:p>
          <a:p>
            <a:pPr lvl="1"/>
            <a:r>
              <a:rPr lang="fi-FI" dirty="0"/>
              <a:t>Puhtauskonsultti ja –valvonnan sisällön varmennus</a:t>
            </a:r>
          </a:p>
          <a:p>
            <a:r>
              <a:rPr lang="fi-FI" dirty="0"/>
              <a:t>Y1.2 Materiaalitehokkuus</a:t>
            </a:r>
          </a:p>
          <a:p>
            <a:pPr lvl="1"/>
            <a:r>
              <a:rPr lang="fi-FI" dirty="0"/>
              <a:t>Työmaan hankintasuunnitelma</a:t>
            </a:r>
          </a:p>
          <a:p>
            <a:pPr lvl="1"/>
            <a:r>
              <a:rPr lang="fi-FI" dirty="0"/>
              <a:t>Hankintojen varmennus</a:t>
            </a:r>
          </a:p>
          <a:p>
            <a:r>
              <a:rPr lang="fi-FI" dirty="0"/>
              <a:t>P3.1 Työmaan ympäristövaikutukset</a:t>
            </a:r>
          </a:p>
          <a:p>
            <a:pPr lvl="1"/>
            <a:r>
              <a:rPr lang="fi-FI" dirty="0"/>
              <a:t>Työmaan tarkastus aloituksessa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8709A1-E1CF-D06F-011E-740F45EE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BEE422-CF39-62B2-7B0C-EAC6AE58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881DFE-65AD-221A-DA9B-5A6272F9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40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D01FA49-CE43-3E9C-4945-C294A653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3" y="71492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1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B4CC90-B4D6-A420-5396-4452F6FF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Todistusaineisto rakentamisvaiheessa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2BA7DB-C082-B517-7F02-E0515FE7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72816"/>
            <a:ext cx="10801350" cy="4032250"/>
          </a:xfrm>
        </p:spPr>
        <p:txBody>
          <a:bodyPr/>
          <a:lstStyle/>
          <a:p>
            <a:r>
              <a:rPr lang="fi-FI" dirty="0"/>
              <a:t>Pääosa suunnitteluvaiheessa todennetuista kriteereistä tulee todentaa käyttöönotossa</a:t>
            </a:r>
          </a:p>
          <a:p>
            <a:r>
              <a:rPr lang="fi-FI" b="1" dirty="0"/>
              <a:t>Työmaan loppudokumentit</a:t>
            </a:r>
          </a:p>
          <a:p>
            <a:pPr lvl="1"/>
            <a:r>
              <a:rPr lang="fi-FI" dirty="0"/>
              <a:t>Työmaan hankintojen ja seurannan koonti</a:t>
            </a:r>
          </a:p>
          <a:p>
            <a:r>
              <a:rPr lang="fi-FI" b="1" dirty="0"/>
              <a:t>Kohdemittaukset työmaalla 4 kriteerissä</a:t>
            </a:r>
          </a:p>
          <a:p>
            <a:pPr lvl="1"/>
            <a:r>
              <a:rPr lang="fi-FI" dirty="0"/>
              <a:t>Osoittaa suunniteltujen vaatimusten saavuttamisen</a:t>
            </a:r>
          </a:p>
          <a:p>
            <a:r>
              <a:rPr lang="fi-FI" b="1" dirty="0"/>
              <a:t>Kohdetarkastukset 12 kriteerissä </a:t>
            </a:r>
          </a:p>
          <a:p>
            <a:pPr lvl="1"/>
            <a:r>
              <a:rPr lang="fi-FI" dirty="0"/>
              <a:t>Tarkoituksena osoittaa suunnitelmien mukainen toteutus kohteessa</a:t>
            </a:r>
          </a:p>
          <a:p>
            <a:pPr lvl="1"/>
            <a:r>
              <a:rPr lang="fi-FI" dirty="0"/>
              <a:t>Varmistaa vaatimusten täyttymisen</a:t>
            </a:r>
          </a:p>
          <a:p>
            <a:r>
              <a:rPr lang="fi-FI" b="1" dirty="0"/>
              <a:t>Talotekniset toiminnanvarmistukset</a:t>
            </a:r>
          </a:p>
          <a:p>
            <a:pPr lvl="1"/>
            <a:r>
              <a:rPr lang="fi-FI" dirty="0"/>
              <a:t>Mittaukset pääosin TATE-urakoitsijoiden tekemänä</a:t>
            </a:r>
          </a:p>
          <a:p>
            <a:pPr lvl="1"/>
            <a:r>
              <a:rPr lang="fi-FI" dirty="0"/>
              <a:t>Mittaus- ja tarkastuspöytäkirjat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E670C9-7189-7AE4-D3CC-D9D3C1D2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D9558C-DF7B-DD48-DEA2-CF389E12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806ADF-4107-4C38-8205-AE8FD67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41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C51934-4C3B-C2E5-ADF3-EACD758C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520" y="365800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64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E37D65-E00D-0B11-BF51-97142531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Työmaan loppudokumentit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2CA349-3752-8ACF-759F-2746FB044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P1.3 Käytönopastus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Perehdytyssuunnitelma ja perehdytysaineiston koonti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P2.2 Kosteudenhallinnan dokumentointi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Kuivumisolosuhteiden seurantatulokset viikoittain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Kosteusmittausten ja pinnoituslupien yhteenveto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Työmaakokousmuistio kosteusteknisestä seurannasta kuukausittain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P3.1 Työmaan ympäristövaikutukset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Energia-, polttoaine- ja vedenkulutukset kuukausittain ja yhteensä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Jätemäärät jakeittain, kuukausittain ja yhteensä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Jätteiden kierrätysaste (ilman polttoa tai jatkolajittelua jäteasemalla)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Y1.2 Materiaalitehokkuus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Dokumentaatio materiaalitehokkaista tuotteista ja tukevat määrälaskennat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Luettelo EPD/ISO14001 tuotteista ja todentavat dokumentit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S1.4 Materiaaliemissiot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Luettelo käytetyistä maaleista, liimoista, lattiamatoista, rakennuslevyistä ja akustiikkalevyistä ja todentavat sertifikaatit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Luettelo kiintokalustetoimittajista ja käytetyistä puutuotteista, liimoista ja maaleista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B1DD27-5EAF-CDF2-0188-71BEBDF5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8785A-9570-908C-F367-FA9030C8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03CE17-B883-0573-1858-F5D521EB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42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E5C08D1-32C3-A16E-C7A3-DE726B2C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188640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1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C3ED9-695C-D05A-5E2E-85686720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Mittaukset </a:t>
            </a:r>
            <a:r>
              <a:rPr lang="en-GB" dirty="0" err="1"/>
              <a:t>käyttöönottossa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1389F5-3E7C-95D5-CC7D-C0491C1E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67" y="1268760"/>
            <a:ext cx="10801350" cy="4032250"/>
          </a:xfrm>
        </p:spPr>
        <p:txBody>
          <a:bodyPr/>
          <a:lstStyle/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P3.1 </a:t>
            </a:r>
            <a:r>
              <a:rPr kumimoji="0" lang="en-GB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Puhtaudenhallinta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2B17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Ilmanvaihtokoneiden ja kanavien pölykertymät alle P1 tason ennen toimintakokeita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tarkastettu visuaalisesti ja/tai mittauksin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Tilapintojen pölykertymät ennen toimintakokeita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Tasopinnat ja alakaton yläpuolet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Tilapintojen pölykertymät ennen vastaanottoa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Tasopinnat ja lattiat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Y3.1 Vesikalusteiden virtaamat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Mittauspöytäkirja virtaamamittauksista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S3.1&amp;S3.2 Akustiset mittaukset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Tila-akustiikan mittaukset pistekokeina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Jälkikaiunta-aika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Puheenerottavuus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Väliseinien ääneneristävyys pistekokeina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S1.4 Emissiomittaukset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Pistekokeina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tVOC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ja Formaldehydi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047BAF-EADB-B90D-8457-279C7022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5E0D8B-14C5-359A-1152-95E0A9F7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A470CC-2EEC-9952-782C-C3BAA0A9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43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2051EB1-BE62-7160-3CEB-F12B673D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3350868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71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B0E11-A8BC-F333-A599-A621C198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Tarkastusmuistiot käyttöönottovaiheen tarkastuksista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83B783-3640-6350-5FC6-439F017B7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Kohdetarkastuksista vastaa tai ne hyväksyy puolueeton taho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Ei osa työmaaorganisaatiota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Luontevin tarkastaja rakennustöiden tai talotekniset valvojat tai ympäristökonsultti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Tarkastusmuistion vaatimukset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Kohteen nimi, päivämäärä ja tekijät 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Hyväksyntä, jos työmaan itse tekemiä tarkastuksia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Vaatimukset tarkastusmuistion dokumentoinnille kullekin kriteerille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Todennettava kriteeri (ja kohteeseen liittyvät tarkennukset)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Tulos ja huomiot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Valokuvatodisteet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Muoto vapaa, mutta tulee osoittaa saavuttaminen myös valokuvin tai muuhun todistusaineistoon perustuen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BE709-C5DB-1CA5-691D-C4ABA7B8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269215-4384-7584-83E2-DFC4C9CE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48BB80-6668-D086-828F-A711BA38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44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7E685AD-3E83-94FB-6B46-1FF82DAC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453" y="908720"/>
            <a:ext cx="1246179" cy="12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4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1AD27-3189-71F6-1758-C3836BF2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2FFFF-9D3E-B476-D3C8-01830C1C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89541E-0B29-DC3A-FB6B-A1E899DD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8BEE5D-33BD-21C9-F328-5544EEE6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5DFD50-B6C1-0B74-D14B-944891C1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45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DDA42D6-9304-9413-8731-D302AE4D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59568"/>
            <a:ext cx="4517528" cy="55173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D42FFF5-055B-3417-BEB5-56392212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837006"/>
            <a:ext cx="4401693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88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8D57A-89BB-4358-1776-7D7B3807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P1.2 Talotekninen toimivuuden varmennus</a:t>
            </a:r>
            <a:br>
              <a:rPr lang="fi-FI" dirty="0"/>
            </a:br>
            <a:r>
              <a:rPr lang="fi-FI" dirty="0"/>
              <a:t>- Parhaiden käytäntöjen mittaukset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DF24BA-7CFF-7608-9729-B32A6744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Kiinteistön lämmitysjärjestelmät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SFS-EN 14336:2005 Keskuslämmitysjärjestelmät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Toimintakoepöytäkirja, kattilan toimintakoe, kattilan hyötysuhteen mittaus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Jäähdytysjärjestelmät ja lämpöpumput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SFS-EN 378-2:2009 + A1 Kylmäkoneistot ja lämpöpumput. Osa 2: Suunnittelu, rakenne, testaus, merkintä ja dokumentointi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Toimintakoepöytäkirja, toiminnan hyötysuhteen mittaus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Ilmanvaihtojärjestelmät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SFS-EN 12599:2000 Rakennusten ilmanvaihto, Ilmanvaihto- ja ilmastointijärjestelmien käyttöönottomenettelyt ja mittausmenetelmät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Toimintakokeet, Ilmamäärien mittauspöytäkirja ja painetasot koneella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SFP mittaukset (LVI 30-10349), Kanavistojen tiiveyskoe, äänenpainetasojen mittaus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64B3A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Ilmanvaihtojärjestelmän toiminnalliset mittaukset (EN12599 6.1)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Käyttövesijärjestelmä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Kalusteiden virtausmittaukset, Lämpimän käyttöveden paluun lämpötilan seuranta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Valaistusjärjestelmät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Valaistusvoimakkuusmittaukset pistokokeina, valaistusohjausten tarkistus (liike-, läsnäoloja päivänvalo-ohjaukset), viiveiden ohjelmointipöytäkirja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Rakennusautomaatio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Sähkötietokortit ST 711.04, ST 730.01, ST 730.02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Asennus- ja kytkentätarkastuspöytäkirja, Toiminnantarkastuspöytäkirja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FB4D13-E039-C1EE-7327-DA85257F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34C6D2-5FEE-3B1C-D5F3-6FD48D2D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D6932E-64FF-318D-C996-D5D31785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46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C38FE6-ECD0-A5A8-A02F-D41CF704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1053033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2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241D9-8F9B-EBD8-9486-A20D3300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SFS EN12599</a:t>
            </a:r>
            <a:r>
              <a:rPr lang="fi-FI" sz="2800" b="1" dirty="0"/>
              <a:t> ILMANVAIHTO- JA ILMASTOINTIJÄRJESTELMIEN KÄYTTÖÖNOTTOMENETTELYT JA MITTAUSMENETELMÄT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5BE30D-BE46-8BBC-9518-FE0805A87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Osittaisessa ilmastointijärjestelmässä (Suomessa tyypillinen) </a:t>
            </a: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mitataan/varmennetaan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seuraavat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Ilmanvaihtokoneittain (vain työ- ja ryhmätyötiloja palvelevat)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moottorin ottama sähkövirta [E.6] (SFP luku)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Ilmankäsittelykoneen moottoreiden ottama sähkövirta kunkin vaiheen viimeisen varokkeen jälkeen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Ulko-, tulo- ja poistoilmavirta [E.1] 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Mittaus kanavan poikkipinta-alalta monipistemittauksella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pitot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-putkella tai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siipipyöräanemometrillä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B17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paine-eromittauksena ilmavirran kuristuslaitteen yli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 lämpötila [E.3]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Tuloilman lämpötilan oikeellisuuden varmennus ennen tuloilmakanavistoa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suodattimen painehäviö [E.7]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Mitattuna joko erikseen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manometrillä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tai ilmanvaihtokoneen paine-eromittauksista</a:t>
            </a:r>
          </a:p>
          <a:p>
            <a:pPr marL="230400" marR="0" lvl="0" indent="-230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DM Sans" pitchFamily="2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Huonetiloista</a:t>
            </a:r>
          </a:p>
          <a:p>
            <a:pPr marL="460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DM Sans" pitchFamily="2" charset="0"/>
              <a:buChar char="—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ilman lämpötila huoneessa [E.3]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Mitataan 10-15% työ- ja ryhmätyötiloista (laajuuden mukaan), vähintään 4 mittapistettä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Valitaan kattavasti eri tilatyypeistä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Yksi mittapiste alle 20m2 huoneissa, muissa useampi mittauspiste</a:t>
            </a:r>
          </a:p>
          <a:p>
            <a:pPr marL="691200" marR="0" lvl="2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B17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Valitaan kriittinen piste, yleensä työpiste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505E3-F17C-63F1-1F85-5A1E3C35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246FA7-D058-63FB-B33D-BB98B17C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9FA2BB-FE6A-760C-5B8C-BB261C64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47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23F8BA-CB73-9054-CF26-05439B09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786" y="3573016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0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227A5CC-693A-D965-524A-031F3893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95F8175-1F4D-0D51-85EB-6B469C8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DAD6D2-C096-7837-2A34-DEB4EEB2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48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9A4FF9-494A-2BB2-FC04-006DA7055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2822131"/>
            <a:ext cx="5256659" cy="781689"/>
          </a:xfrm>
        </p:spPr>
        <p:txBody>
          <a:bodyPr/>
          <a:lstStyle/>
          <a:p>
            <a:r>
              <a:rPr lang="fi-FI" dirty="0"/>
              <a:t>Auditointi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458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7385F-63EF-5183-369F-4DA70998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 auditointi ja luokitus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C3AE7D-68A3-2DCB-1F74-D14C2D87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YL-luokituksen auditoinnin järjestämisestä vastaa Rakennustieto</a:t>
            </a:r>
          </a:p>
          <a:p>
            <a:r>
              <a:rPr lang="fi-FI" dirty="0"/>
              <a:t>Auditoinnilla varmistetaan tasapuolinen kohtelu kaikille hankkeille ja hankkeiden tulosten vertailtavuus</a:t>
            </a:r>
          </a:p>
          <a:p>
            <a:r>
              <a:rPr lang="fi-FI" dirty="0"/>
              <a:t>Auditoijat ovat koulutettuja ja tentin läpäisseitä sekä luokitusryhmän hyväksymiä</a:t>
            </a:r>
          </a:p>
          <a:p>
            <a:r>
              <a:rPr lang="fi-FI" dirty="0"/>
              <a:t>Auditoijan tehtävänä on tarkastaa hankkeen toteutuman vastaavuutta kriteerien vaatimuksiin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1278CC-B9BA-4FA6-F9A7-6B9C95DB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CA75A5-81FA-426C-7351-2AE2BACC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037A85-F61B-D896-9EFA-8F31A9B3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49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12924A-470D-EF5E-898E-2B414AB2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188640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18A4D3-7D5A-87E9-AE32-0EC40EA8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Suunnitteluvaiheen ohjauksen</a:t>
            </a:r>
            <a:b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</a:br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tarkoitus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7C6697-A169-25B5-A4B2-B5BFEA42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57" y="2049218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Tavoitteenasetanta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Hankkeen kannalta kriittisten tekijöiden tunnistaminen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Tietoiset valinnat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Suunnittelun ohjaus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Dokumentointi koko vaiheen ajan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A9DFA5-1FF8-27C3-1E85-156D5D81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B9CCF3-AED4-1DB8-E17B-331E24DE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F2484C-4D0D-09A2-A440-3D9D6E7C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5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49FEB6-5A1E-8877-8B0E-32680B8F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786" y="188640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2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6C98C3-AC97-AE85-A6F8-537F43F7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Auditointiprosessi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AB7554-193D-7E53-C24B-211935A8FF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250" dirty="0"/>
              <a:t>Kun kaikkien todistusaineistojen status on ”hyväksytty”, tulee oikeaan reunaan hankkeen etusivulle nappi ”tilaa auditointi”. </a:t>
            </a:r>
          </a:p>
          <a:p>
            <a:r>
              <a:rPr lang="fi-FI" sz="1250" dirty="0"/>
              <a:t>Kun projektin tietty vaihe on lähetetty auditoitavaksi ei kyseiseen vaiheeseen liittyen voi tehdä enää muutoksia. Kaiken todistusaineiston statukseksi tulee automaattisesti tilaan ”auditoitavana”</a:t>
            </a:r>
          </a:p>
          <a:p>
            <a:r>
              <a:rPr lang="fi-FI" sz="1250" dirty="0"/>
              <a:t>Auditoinnissa kriteerien tila vaihdetaan auditoinnin perusteella joko:</a:t>
            </a:r>
          </a:p>
          <a:p>
            <a:pPr lvl="1"/>
            <a:r>
              <a:rPr lang="fi-FI" sz="1250" dirty="0"/>
              <a:t>hyväksytään ja statukseksi vaihdetaan ”auditoitu”</a:t>
            </a:r>
          </a:p>
          <a:p>
            <a:pPr lvl="1"/>
            <a:r>
              <a:rPr lang="fi-FI" sz="1250" dirty="0"/>
              <a:t>palautetaan hankkeelle täydennettäväksi statuksella ”ongelma”. Auditoija kommentoi kaikki hylätyt kriteerit ja perusteet hylkäykselle</a:t>
            </a:r>
          </a:p>
          <a:p>
            <a:r>
              <a:rPr lang="fi-FI" sz="1250" dirty="0"/>
              <a:t>”ongelma” statuksella merkittyjä kohtia voi täydentää. Kun kriteerit on täydennetty ja hakemus lähetetty uudestaan, auditointi jatkuu.</a:t>
            </a:r>
          </a:p>
          <a:p>
            <a:r>
              <a:rPr lang="fi-FI" sz="1250" dirty="0"/>
              <a:t>Kun kaikki kriteerit on auditoitu, tulee siitä viesti projektipäällikölle</a:t>
            </a:r>
          </a:p>
          <a:p>
            <a:r>
              <a:rPr lang="fi-FI" sz="1250" dirty="0"/>
              <a:t>Luokitustyöryhmä tarkistaa auditointiraportit ja päättää auditoinnin hyväksymisestä</a:t>
            </a:r>
          </a:p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42A4319-BA1D-065E-D6B6-16A23890C6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828" y="1345496"/>
            <a:ext cx="5184775" cy="2141339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929217-27B9-8F25-F766-9AE03720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2D8FAF-625A-8E0D-0FBD-8FAFCE47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146B64-4A45-2CA3-A00A-C4C179FD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50</a:t>
            </a:fld>
            <a:endParaRPr lang="fi-FI" noProof="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46B4F63-77D7-00C6-8840-C916F1E56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332" y="131768"/>
            <a:ext cx="3395766" cy="11034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45E7B48-6008-8E70-3015-1DCE8700A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707348"/>
            <a:ext cx="5482401" cy="24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5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7092F-C598-C1ED-9F5A-12C0F20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Auditointi kaaviona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142AB762-C7ED-284E-4D33-676601D61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644304"/>
            <a:ext cx="9289032" cy="439889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6C1EC9-68E2-0CD7-931C-8A31D0FC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13D4BE-3995-FE5E-AE07-A01B792A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D509D4-A170-A5E2-DD3C-2577D675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51</a:t>
            </a:fld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501B76E-67BD-7D25-17CC-29A6B0AA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188640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3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D55CCB9-33B3-CA2E-7233-56025256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B78018-8F50-719A-B416-8AB5C48B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E90CDA-C645-1CD0-6C2F-6A56D5FA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pPr/>
              <a:t>52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032000F-5357-AC51-3993-B1DA7940A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  <a:p>
            <a:endParaRPr lang="fi-FI" dirty="0"/>
          </a:p>
          <a:p>
            <a:r>
              <a:rPr lang="fi-FI" dirty="0"/>
              <a:t>Petri Jaarto</a:t>
            </a:r>
          </a:p>
          <a:p>
            <a:r>
              <a:rPr lang="fi-FI" dirty="0">
                <a:hlinkClick r:id="rId2"/>
              </a:rPr>
              <a:t>petri.jaarto@rakennustieto.fi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9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B0D6A9-C4C2-A6A9-5FC2-D86427EF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1375"/>
            <a:ext cx="10801350" cy="1007517"/>
          </a:xfrm>
        </p:spPr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Suunnittelun ohjaus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1435DE-4582-7206-C6D1-CD8AF182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196752"/>
            <a:ext cx="10801350" cy="4968552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Suunnittelukokouksessa hyödynnetään työkalusta tulostettavia raportteja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Jokaisessa suunnittelukokouksessa oma kohta Rakennustiedon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</a:b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ympäristöluokitukselle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Liitteeksi tulostetaan ”Projektin tilanneraportti”-&gt;lyhyt hankeraportti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Tavoiteltava taso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Todistusaineiston tilanne vastuittain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Käsitellään ongelmakohdat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Todetaan mahdolliset ongelmakohdat ja päätetään jatkotoimenpiteet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Suunnittelukokousten välissä hankkeen osapuolet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Voivat tulostaa ”Projektin tehtävälistan” omalta vastuualueeltaan (lyhyt hankeraportti, jossa vastuuhenkilö valittuna)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Lisäävät valmistuneet todistusaineistot verkkopalveluun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Mikäli kaikki vaadittavat todistukset on toimitettu, suunnittelija merkitsee kriteerin statuksella ”valmis”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EF5806-7BC6-1F41-5A69-100A6E5E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A29193-4EAC-B39C-BD58-1940A3FD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84A2CA-3D9C-1218-7F7F-719F0D5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6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1AADFF9-1A79-F251-CA55-755DFD0E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23561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0F2E8-0B74-4BD9-A077-642BE3E1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56443"/>
            <a:ext cx="12192000" cy="1180886"/>
          </a:xfrm>
        </p:spPr>
        <p:txBody>
          <a:bodyPr>
            <a:normAutofit/>
          </a:bodyPr>
          <a:lstStyle/>
          <a:p>
            <a:r>
              <a:rPr lang="fi-FI" dirty="0"/>
              <a:t>Ongelmakohdat ja todistusaineistojen täydentäminen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E2D89D-F286-484D-BF89-716ED03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4" y="1385681"/>
            <a:ext cx="4928838" cy="4620682"/>
          </a:xfrm>
        </p:spPr>
        <p:txBody>
          <a:bodyPr>
            <a:normAutofit/>
          </a:bodyPr>
          <a:lstStyle/>
          <a:p>
            <a:r>
              <a:rPr lang="fi-FI" b="0" dirty="0"/>
              <a:t>Mikäli suunnittelija havaitsee ongelman ehdon saavuttamisen kanssa, suunnittelija merkitsee ehdon tilan statukseen ”ongelma” ja lisää kommentin</a:t>
            </a:r>
          </a:p>
          <a:p>
            <a:r>
              <a:rPr lang="fi-FI" b="0" dirty="0"/>
              <a:t>Ongelmakohdat käydään läpi projektipäällikön kanssa sekä suunnittelupalavereissa</a:t>
            </a:r>
          </a:p>
          <a:p>
            <a:r>
              <a:rPr lang="fi-FI" b="0" dirty="0"/>
              <a:t>Todistusaineistot täydennetään liittämällä uusi aineisto vaatimukseen. Samalla kirjoitetaan kommenttikenttään viesti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7B883A-D0E1-4156-8D31-4AFE2EEC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fi-FI" noProof="0" smtClean="0"/>
              <a:t>7</a:t>
            </a:fld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06F743-6513-4ED0-A0A4-9A75CBC6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490D54-8480-4816-A7B6-09E327785012}"/>
              </a:ext>
            </a:extLst>
          </p:cNvPr>
          <p:cNvSpPr txBox="1"/>
          <p:nvPr/>
        </p:nvSpPr>
        <p:spPr>
          <a:xfrm>
            <a:off x="6628605" y="994917"/>
            <a:ext cx="523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Suunnittelijan merkitsemät ongelmakohdat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CB4B3EC-64E4-4D55-8240-6661C18E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805" y="4006563"/>
            <a:ext cx="4296768" cy="220380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F474B9D-757A-4677-B411-861B737EBE82}"/>
              </a:ext>
            </a:extLst>
          </p:cNvPr>
          <p:cNvSpPr txBox="1"/>
          <p:nvPr/>
        </p:nvSpPr>
        <p:spPr>
          <a:xfrm>
            <a:off x="6612674" y="3691676"/>
            <a:ext cx="492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YL-työkalun yleisnäkymässä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AB33F2-4C61-4667-A160-3E2E0BD3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385681"/>
            <a:ext cx="5086721" cy="2223567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2D05F6-77C3-D709-DAAC-84CE2005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90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E73E42-E56E-4C7C-9FC4-993BA5BE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Todistusaineistojen liittäminen </a:t>
            </a:r>
            <a:r>
              <a:rPr lang="fi-FI" sz="3600" dirty="0"/>
              <a:t>vaatimukseen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28FE7-A4F8-4553-9E33-71A886445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50098"/>
            <a:ext cx="6048048" cy="4620682"/>
          </a:xfrm>
        </p:spPr>
        <p:txBody>
          <a:bodyPr>
            <a:normAutofit/>
          </a:bodyPr>
          <a:lstStyle/>
          <a:p>
            <a:r>
              <a:rPr lang="fi-FI" b="0" dirty="0"/>
              <a:t>Suunnitteluvaiheen todistusaineistot liitetään kriteerin vaatimukseen</a:t>
            </a:r>
          </a:p>
          <a:p>
            <a:r>
              <a:rPr lang="fi-FI" b="0" dirty="0"/>
              <a:t>Vaatimuksessa avataan kohta </a:t>
            </a:r>
            <a:r>
              <a:rPr lang="fi-FI" i="1" dirty="0"/>
              <a:t>L</a:t>
            </a:r>
            <a:r>
              <a:rPr lang="fi-FI" b="0" i="1" dirty="0"/>
              <a:t>isää tiedosto</a:t>
            </a:r>
            <a:r>
              <a:rPr lang="fi-FI" b="0" dirty="0"/>
              <a:t>, jonka jälkeen tiedoston voi liittää joko hakemalla tiedostosta tai raahaamalla katkoviivalaatikon päälle</a:t>
            </a:r>
          </a:p>
          <a:p>
            <a:r>
              <a:rPr lang="fi-FI" b="0" dirty="0"/>
              <a:t>Kun tiedosto on liitetty, muista </a:t>
            </a:r>
            <a:r>
              <a:rPr lang="fi-FI" b="0" i="1" dirty="0"/>
              <a:t>lähettää</a:t>
            </a:r>
            <a:r>
              <a:rPr lang="fi-FI" b="0" dirty="0"/>
              <a:t> tiedosto, jolloin työkalu lataa tiedoston vaatimuksen kohdalle</a:t>
            </a:r>
          </a:p>
          <a:p>
            <a:r>
              <a:rPr lang="fi-FI" b="0" dirty="0"/>
              <a:t>Lisää aina kommentti jos liität dokumentin tai poistat sen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8552A9-B95D-40E2-BED2-8DC72DE0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fi-FI" noProof="0" smtClean="0"/>
              <a:t>8</a:t>
            </a:fld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118508-0B8C-4CA8-AC5F-FF1C27E6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14.3.2025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5C4005A-FAF1-4502-81E7-7575F1D1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4044223"/>
            <a:ext cx="5002821" cy="1267639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40DF01-E8E9-9399-B774-499B1CE1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9DE1A8-E6DB-AEC1-984E-9E5CD102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520" y="260648"/>
            <a:ext cx="1040093" cy="104899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F241978-A150-AEDE-5A22-7BA87FE7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2" y="1467482"/>
            <a:ext cx="5104723" cy="14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B496D-2A0C-45A4-9BBC-1F85C98A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12906"/>
            <a:ext cx="10801350" cy="1007517"/>
          </a:xfrm>
        </p:spPr>
        <p:txBody>
          <a:bodyPr/>
          <a:lstStyle/>
          <a:p>
            <a:r>
              <a:rPr lang="fi-FI" sz="3600" dirty="0"/>
              <a:t>Kriteeristöopas </a:t>
            </a:r>
            <a:r>
              <a:rPr lang="fi-FI" sz="3600" dirty="0" err="1"/>
              <a:t>vs</a:t>
            </a:r>
            <a:r>
              <a:rPr lang="fi-FI" sz="3600" dirty="0"/>
              <a:t> YL-työkalu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180303-1B55-4922-AA75-6A4F38D1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fi-FI" noProof="0" smtClean="0"/>
              <a:t>9</a:t>
            </a:fld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005EAD-6126-43BF-B82C-8E3BAA68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3E7ED5C-C0AA-1E35-8C1C-68E24413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21F81E-6517-FBC3-9808-19DF8C36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246448"/>
            <a:ext cx="6553795" cy="4221088"/>
          </a:xfrm>
          <a:prstGeom prst="rect">
            <a:avLst/>
          </a:prstGeom>
        </p:spPr>
      </p:pic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8A9FF2F6-E362-A90E-1D0F-579DC65CA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352" y="908720"/>
            <a:ext cx="4802259" cy="4896544"/>
          </a:xfrm>
        </p:spPr>
      </p:pic>
    </p:spTree>
    <p:extLst>
      <p:ext uri="{BB962C8B-B14F-4D97-AF65-F5344CB8AC3E}">
        <p14:creationId xmlns:p14="http://schemas.microsoft.com/office/powerpoint/2010/main" val="17944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kennustieto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776DA9E4-284A-470F-8E09-1FFC8D47061D}" vid="{0DA7F4B6-9C33-4495-9A0C-CF99FF9F69EF}"/>
    </a:ext>
  </a:extLst>
</a:theme>
</file>

<file path=ppt/theme/theme2.xml><?xml version="1.0" encoding="utf-8"?>
<a:theme xmlns:a="http://schemas.openxmlformats.org/drawingml/2006/main" name="Office Theme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25FEDC52561EC4CB8700A6235BEA33B" ma:contentTypeVersion="5" ma:contentTypeDescription="Luo uusi asiakirja." ma:contentTypeScope="" ma:versionID="1a5d6028709cc2aa1dde95b8bb89d58e">
  <xsd:schema xmlns:xsd="http://www.w3.org/2001/XMLSchema" xmlns:xs="http://www.w3.org/2001/XMLSchema" xmlns:p="http://schemas.microsoft.com/office/2006/metadata/properties" xmlns:ns2="c9556efc-4695-4a41-8485-8be6f4c796fb" xmlns:ns3="e068160b-7de1-46f2-b958-9240549fe0ac" targetNamespace="http://schemas.microsoft.com/office/2006/metadata/properties" ma:root="true" ma:fieldsID="5f0e913c8163fe0037b4256845f49a97" ns2:_="" ns3:_="">
    <xsd:import namespace="c9556efc-4695-4a41-8485-8be6f4c796fb"/>
    <xsd:import namespace="e068160b-7de1-46f2-b958-9240549fe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efc-4695-4a41-8485-8be6f4c79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8160b-7de1-46f2-b958-9240549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95F59B-9A97-41A0-8CEB-DC3FCA410A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E02BEE-C444-4985-A57E-A86F3180D8E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068160b-7de1-46f2-b958-9240549fe0ac"/>
    <ds:schemaRef ds:uri="c9556efc-4695-4a41-8485-8be6f4c796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94ADD1-B204-42A7-99EF-A7E1C3635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56efc-4695-4a41-8485-8be6f4c796fb"/>
    <ds:schemaRef ds:uri="e068160b-7de1-46f2-b958-9240549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Rakennustieto ppt pohja </Template>
  <TotalTime>186</TotalTime>
  <Words>2481</Words>
  <Application>Microsoft Office PowerPoint</Application>
  <PresentationFormat>Laajakuva</PresentationFormat>
  <Paragraphs>574</Paragraphs>
  <Slides>52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52</vt:i4>
      </vt:variant>
    </vt:vector>
  </HeadingPairs>
  <TitlesOfParts>
    <vt:vector size="53" baseType="lpstr">
      <vt:lpstr>Rakennustieto</vt:lpstr>
      <vt:lpstr>Hankeohjauksen prosessi, vaiheet, tavoitteiden ja vastuiden asettaminen sekä innovaatiopisteet</vt:lpstr>
      <vt:lpstr>Projektin luonti</vt:lpstr>
      <vt:lpstr>Tavoitteen asettamisen vaiheet</vt:lpstr>
      <vt:lpstr> </vt:lpstr>
      <vt:lpstr>Suunnitteluvaiheen ohjauksen tarkoitus</vt:lpstr>
      <vt:lpstr>Suunnittelun ohjaus</vt:lpstr>
      <vt:lpstr>Ongelmakohdat ja todistusaineistojen täydentäminen</vt:lpstr>
      <vt:lpstr> Todistusaineistojen liittäminen vaatimukseen</vt:lpstr>
      <vt:lpstr>Kriteeristöopas vs YL-työkalu </vt:lpstr>
      <vt:lpstr>Innovaatiot</vt:lpstr>
      <vt:lpstr>Innovaatioiden käsittely</vt:lpstr>
      <vt:lpstr>Innovaation hakeminen</vt:lpstr>
      <vt:lpstr>Innovaatioiden hyödyntäminen</vt:lpstr>
      <vt:lpstr>PowerPoint-esitys</vt:lpstr>
      <vt:lpstr>P1.2 Talotekninen toiminnanvarmistus ja valvonta</vt:lpstr>
      <vt:lpstr>P1.3 Käytön opastus</vt:lpstr>
      <vt:lpstr>P2.1 Kosteusteknisten riskien hallinta suunnittelussa</vt:lpstr>
      <vt:lpstr>P2.2 Työmaan kosteudenhallinta</vt:lpstr>
      <vt:lpstr>Y1.1 Elinkaaren hiilijalanjälki</vt:lpstr>
      <vt:lpstr>Y2.1 Energiatehokkuus</vt:lpstr>
      <vt:lpstr>S1.1 Lämpöolosuhteet</vt:lpstr>
      <vt:lpstr>S1.1 Lämpöolosuhteet</vt:lpstr>
      <vt:lpstr>S1.2 Sisäilman laatu</vt:lpstr>
      <vt:lpstr>S1.2 Sisäilman laatu</vt:lpstr>
      <vt:lpstr>S1.4 Materiaalien emissiot</vt:lpstr>
      <vt:lpstr>PowerPoint-esitys</vt:lpstr>
      <vt:lpstr>Rakennusvaiheen todistusaineistojen kokoaminen</vt:lpstr>
      <vt:lpstr>P1.2 Talotekninen toiminnanvarmistus ja valvonta</vt:lpstr>
      <vt:lpstr>P1.3 Käytön opastus</vt:lpstr>
      <vt:lpstr>P2.1 Kosteusteknisten riskien hallinta suunnittelussa</vt:lpstr>
      <vt:lpstr>P2.2 Työmaan kosteudenhallinta</vt:lpstr>
      <vt:lpstr>Y1.1 Elinkaaren hiilijalanjälki</vt:lpstr>
      <vt:lpstr>Y2.1 Energiatehokkuus</vt:lpstr>
      <vt:lpstr>S1.1 Lämpöolosuhteet</vt:lpstr>
      <vt:lpstr>S1.1 Lämpöolosuhteet</vt:lpstr>
      <vt:lpstr>S1.2 Sisäilman laatu</vt:lpstr>
      <vt:lpstr>S1.2 Sisäilman laatu</vt:lpstr>
      <vt:lpstr>S1.4 Materiaalien emissiot</vt:lpstr>
      <vt:lpstr>PowerPoint-esitys</vt:lpstr>
      <vt:lpstr>Varmennukset työmaan valmistelussa</vt:lpstr>
      <vt:lpstr>Todistusaineisto rakentamisvaiheessa</vt:lpstr>
      <vt:lpstr>Työmaan loppudokumentit</vt:lpstr>
      <vt:lpstr>Mittaukset käyttöönottossa</vt:lpstr>
      <vt:lpstr>Tarkastusmuistiot käyttöönottovaiheen tarkastuksista</vt:lpstr>
      <vt:lpstr> </vt:lpstr>
      <vt:lpstr>P1.2 Talotekninen toimivuuden varmennus - Parhaiden käytäntöjen mittaukset</vt:lpstr>
      <vt:lpstr>SFS EN12599 ILMANVAIHTO- JA ILMASTOINTIJÄRJESTELMIEN KÄYTTÖÖNOTTOMENETTELYT JA MITTAUSMENETELMÄT</vt:lpstr>
      <vt:lpstr>PowerPoint-esitys</vt:lpstr>
      <vt:lpstr>Projektin auditointi ja luokitus</vt:lpstr>
      <vt:lpstr>Auditointiprosessi</vt:lpstr>
      <vt:lpstr>Auditointi kaaviona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Petri Jaarto</dc:creator>
  <cp:lastModifiedBy>Petri Jaarto</cp:lastModifiedBy>
  <cp:revision>4</cp:revision>
  <dcterms:created xsi:type="dcterms:W3CDTF">2024-11-05T04:32:18Z</dcterms:created>
  <dcterms:modified xsi:type="dcterms:W3CDTF">2025-03-21T14:09:17Z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0x010100B25FEDC52561EC4CB8700A6235BEA33B</vt:lpwstr>
  </property>
</Properties>
</file>