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01_BC552C1D.xml" ContentType="application/vnd.ms-powerpoint.comment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8" r:id="rId2"/>
    <p:sldId id="313" r:id="rId3"/>
    <p:sldId id="364" r:id="rId4"/>
    <p:sldId id="363" r:id="rId5"/>
    <p:sldId id="366" r:id="rId6"/>
    <p:sldId id="257" r:id="rId7"/>
    <p:sldId id="365" r:id="rId8"/>
    <p:sldId id="362" r:id="rId9"/>
    <p:sldId id="309" r:id="rId10"/>
    <p:sldId id="310" r:id="rId11"/>
    <p:sldId id="311" r:id="rId12"/>
    <p:sldId id="273" r:id="rId13"/>
    <p:sldId id="274" r:id="rId14"/>
    <p:sldId id="275" r:id="rId15"/>
    <p:sldId id="276" r:id="rId16"/>
    <p:sldId id="272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E5C1B2-53EF-E8D2-D5AF-6305E97D3298}" name="Selkivuori Leena" initials="SL" userId="S::leena.selkivuori@jamk.fi::5951e000-d599-47ba-b051-d8d7570a363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2FB7D2-E084-FFAD-5A64-AA02932DD732}" v="12" dt="2022-08-11T05:51:49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9" d="100"/>
          <a:sy n="59" d="100"/>
        </p:scale>
        <p:origin x="868" y="6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kivuori Leena" userId="S::leena.selkivuori@jamk.fi::5951e000-d599-47ba-b051-d8d7570a363e" providerId="AD" clId="Web-{5F2FB7D2-E084-FFAD-5A64-AA02932DD732}"/>
    <pc:docChg chg="modSld sldOrd">
      <pc:chgData name="Selkivuori Leena" userId="S::leena.selkivuori@jamk.fi::5951e000-d599-47ba-b051-d8d7570a363e" providerId="AD" clId="Web-{5F2FB7D2-E084-FFAD-5A64-AA02932DD732}" dt="2022-08-11T05:51:49.895" v="7" actId="20577"/>
      <pc:docMkLst>
        <pc:docMk/>
      </pc:docMkLst>
      <pc:sldChg chg="modSp ord">
        <pc:chgData name="Selkivuori Leena" userId="S::leena.selkivuori@jamk.fi::5951e000-d599-47ba-b051-d8d7570a363e" providerId="AD" clId="Web-{5F2FB7D2-E084-FFAD-5A64-AA02932DD732}" dt="2022-08-11T05:50:41.989" v="5" actId="20577"/>
        <pc:sldMkLst>
          <pc:docMk/>
          <pc:sldMk cId="908908666" sldId="313"/>
        </pc:sldMkLst>
        <pc:spChg chg="mod">
          <ac:chgData name="Selkivuori Leena" userId="S::leena.selkivuori@jamk.fi::5951e000-d599-47ba-b051-d8d7570a363e" providerId="AD" clId="Web-{5F2FB7D2-E084-FFAD-5A64-AA02932DD732}" dt="2022-08-11T05:50:41.989" v="5" actId="20577"/>
          <ac:spMkLst>
            <pc:docMk/>
            <pc:sldMk cId="908908666" sldId="313"/>
            <ac:spMk id="14" creationId="{61B6F4CD-C320-49FE-ADE9-99EAAE2C457A}"/>
          </ac:spMkLst>
        </pc:spChg>
      </pc:sldChg>
      <pc:sldChg chg="modSp">
        <pc:chgData name="Selkivuori Leena" userId="S::leena.selkivuori@jamk.fi::5951e000-d599-47ba-b051-d8d7570a363e" providerId="AD" clId="Web-{5F2FB7D2-E084-FFAD-5A64-AA02932DD732}" dt="2022-08-11T05:51:49.895" v="7" actId="20577"/>
        <pc:sldMkLst>
          <pc:docMk/>
          <pc:sldMk cId="1109739184" sldId="364"/>
        </pc:sldMkLst>
        <pc:spChg chg="mod">
          <ac:chgData name="Selkivuori Leena" userId="S::leena.selkivuori@jamk.fi::5951e000-d599-47ba-b051-d8d7570a363e" providerId="AD" clId="Web-{5F2FB7D2-E084-FFAD-5A64-AA02932DD732}" dt="2022-08-11T05:51:49.895" v="7" actId="20577"/>
          <ac:spMkLst>
            <pc:docMk/>
            <pc:sldMk cId="1109739184" sldId="364"/>
            <ac:spMk id="7" creationId="{EF0FDCD5-CB4A-46E3-BC60-5D6B714E9FE7}"/>
          </ac:spMkLst>
        </pc:spChg>
      </pc:sldChg>
      <pc:sldChg chg="ord">
        <pc:chgData name="Selkivuori Leena" userId="S::leena.selkivuori@jamk.fi::5951e000-d599-47ba-b051-d8d7570a363e" providerId="AD" clId="Web-{5F2FB7D2-E084-FFAD-5A64-AA02932DD732}" dt="2022-08-11T05:50:55.270" v="6"/>
        <pc:sldMkLst>
          <pc:docMk/>
          <pc:sldMk cId="1909965155" sldId="366"/>
        </pc:sldMkLst>
      </pc:sldChg>
    </pc:docChg>
  </pc:docChgLst>
  <pc:docChgLst>
    <pc:chgData name="Selkivuori Leena" userId="3a1a37eb-7d1a-467b-a1a9-6fb38310d2c1" providerId="ADAL" clId="{EB36EC9D-58B5-2840-9FB3-939FA7453365}"/>
    <pc:docChg chg="addSld">
      <pc:chgData name="Selkivuori Leena" userId="3a1a37eb-7d1a-467b-a1a9-6fb38310d2c1" providerId="ADAL" clId="{EB36EC9D-58B5-2840-9FB3-939FA7453365}" dt="2022-08-11T06:32:14.999" v="0" actId="680"/>
      <pc:docMkLst>
        <pc:docMk/>
      </pc:docMkLst>
      <pc:sldChg chg="new">
        <pc:chgData name="Selkivuori Leena" userId="3a1a37eb-7d1a-467b-a1a9-6fb38310d2c1" providerId="ADAL" clId="{EB36EC9D-58B5-2840-9FB3-939FA7453365}" dt="2022-08-11T06:32:14.999" v="0" actId="680"/>
        <pc:sldMkLst>
          <pc:docMk/>
          <pc:sldMk cId="1072682545" sldId="367"/>
        </pc:sldMkLst>
      </pc:sldChg>
    </pc:docChg>
  </pc:docChgLst>
  <pc:docChgLst>
    <pc:chgData name="Selkivuori Leena" userId="5951e000-d599-47ba-b051-d8d7570a363e" providerId="ADAL" clId="{3F7EA354-284B-450A-8204-A9BD148C2F15}"/>
    <pc:docChg chg="undo custSel addSld delSld modSld sldOrd delMainMaster">
      <pc:chgData name="Selkivuori Leena" userId="5951e000-d599-47ba-b051-d8d7570a363e" providerId="ADAL" clId="{3F7EA354-284B-450A-8204-A9BD148C2F15}" dt="2022-08-11T13:09:02.144" v="1408" actId="47"/>
      <pc:docMkLst>
        <pc:docMk/>
      </pc:docMkLst>
      <pc:sldChg chg="modSp mod">
        <pc:chgData name="Selkivuori Leena" userId="5951e000-d599-47ba-b051-d8d7570a363e" providerId="ADAL" clId="{3F7EA354-284B-450A-8204-A9BD148C2F15}" dt="2022-08-10T17:22:52.804" v="127" actId="1076"/>
        <pc:sldMkLst>
          <pc:docMk/>
          <pc:sldMk cId="3159698461" sldId="257"/>
        </pc:sldMkLst>
        <pc:spChg chg="mod">
          <ac:chgData name="Selkivuori Leena" userId="5951e000-d599-47ba-b051-d8d7570a363e" providerId="ADAL" clId="{3F7EA354-284B-450A-8204-A9BD148C2F15}" dt="2022-08-10T17:20:53.484" v="104" actId="1076"/>
          <ac:spMkLst>
            <pc:docMk/>
            <pc:sldMk cId="3159698461" sldId="257"/>
            <ac:spMk id="2" creationId="{C2B0D071-21B9-4970-B1B8-D225EA11EFA2}"/>
          </ac:spMkLst>
        </pc:spChg>
        <pc:spChg chg="mod">
          <ac:chgData name="Selkivuori Leena" userId="5951e000-d599-47ba-b051-d8d7570a363e" providerId="ADAL" clId="{3F7EA354-284B-450A-8204-A9BD148C2F15}" dt="2022-08-10T17:22:35.738" v="124" actId="1076"/>
          <ac:spMkLst>
            <pc:docMk/>
            <pc:sldMk cId="3159698461" sldId="257"/>
            <ac:spMk id="8" creationId="{96CF4543-EB19-4D1F-BBF0-ADD214DCA891}"/>
          </ac:spMkLst>
        </pc:spChg>
        <pc:spChg chg="mod">
          <ac:chgData name="Selkivuori Leena" userId="5951e000-d599-47ba-b051-d8d7570a363e" providerId="ADAL" clId="{3F7EA354-284B-450A-8204-A9BD148C2F15}" dt="2022-08-10T17:22:52.804" v="127" actId="1076"/>
          <ac:spMkLst>
            <pc:docMk/>
            <pc:sldMk cId="3159698461" sldId="257"/>
            <ac:spMk id="14" creationId="{377B39D8-8ECF-4A17-86BF-776FCCBD59BB}"/>
          </ac:spMkLst>
        </pc:spChg>
        <pc:spChg chg="mod">
          <ac:chgData name="Selkivuori Leena" userId="5951e000-d599-47ba-b051-d8d7570a363e" providerId="ADAL" clId="{3F7EA354-284B-450A-8204-A9BD148C2F15}" dt="2022-08-10T17:22:38.969" v="125" actId="1076"/>
          <ac:spMkLst>
            <pc:docMk/>
            <pc:sldMk cId="3159698461" sldId="257"/>
            <ac:spMk id="23" creationId="{9095702F-1FC7-4C37-81FE-E10582BC2DD9}"/>
          </ac:spMkLst>
        </pc:spChg>
      </pc:sldChg>
      <pc:sldChg chg="del">
        <pc:chgData name="Selkivuori Leena" userId="5951e000-d599-47ba-b051-d8d7570a363e" providerId="ADAL" clId="{3F7EA354-284B-450A-8204-A9BD148C2F15}" dt="2022-08-10T17:25:51.261" v="152" actId="47"/>
        <pc:sldMkLst>
          <pc:docMk/>
          <pc:sldMk cId="2851864402" sldId="307"/>
        </pc:sldMkLst>
      </pc:sldChg>
      <pc:sldChg chg="addSp delSp modSp mod">
        <pc:chgData name="Selkivuori Leena" userId="5951e000-d599-47ba-b051-d8d7570a363e" providerId="ADAL" clId="{3F7EA354-284B-450A-8204-A9BD148C2F15}" dt="2022-08-10T17:42:10.034" v="165" actId="14100"/>
        <pc:sldMkLst>
          <pc:docMk/>
          <pc:sldMk cId="1718509043" sldId="308"/>
        </pc:sldMkLst>
        <pc:spChg chg="mod">
          <ac:chgData name="Selkivuori Leena" userId="5951e000-d599-47ba-b051-d8d7570a363e" providerId="ADAL" clId="{3F7EA354-284B-450A-8204-A9BD148C2F15}" dt="2022-08-10T17:41:02.012" v="156" actId="1076"/>
          <ac:spMkLst>
            <pc:docMk/>
            <pc:sldMk cId="1718509043" sldId="308"/>
            <ac:spMk id="7" creationId="{0849ED4A-A867-41EE-967E-A6E272DD7D89}"/>
          </ac:spMkLst>
        </pc:spChg>
        <pc:spChg chg="add mod">
          <ac:chgData name="Selkivuori Leena" userId="5951e000-d599-47ba-b051-d8d7570a363e" providerId="ADAL" clId="{3F7EA354-284B-450A-8204-A9BD148C2F15}" dt="2022-08-10T17:17:51.911" v="86" actId="1076"/>
          <ac:spMkLst>
            <pc:docMk/>
            <pc:sldMk cId="1718509043" sldId="308"/>
            <ac:spMk id="10" creationId="{3B172217-8E09-30B6-CA4B-5F363F3AF2DB}"/>
          </ac:spMkLst>
        </pc:spChg>
        <pc:spChg chg="del mod">
          <ac:chgData name="Selkivuori Leena" userId="5951e000-d599-47ba-b051-d8d7570a363e" providerId="ADAL" clId="{3F7EA354-284B-450A-8204-A9BD148C2F15}" dt="2022-08-10T17:12:59.780" v="1" actId="478"/>
          <ac:spMkLst>
            <pc:docMk/>
            <pc:sldMk cId="1718509043" sldId="308"/>
            <ac:spMk id="13" creationId="{46361A19-333E-4DBA-AE27-B4906511A03A}"/>
          </ac:spMkLst>
        </pc:spChg>
        <pc:picChg chg="mod">
          <ac:chgData name="Selkivuori Leena" userId="5951e000-d599-47ba-b051-d8d7570a363e" providerId="ADAL" clId="{3F7EA354-284B-450A-8204-A9BD148C2F15}" dt="2022-08-10T17:14:48.817" v="13" actId="1076"/>
          <ac:picMkLst>
            <pc:docMk/>
            <pc:sldMk cId="1718509043" sldId="308"/>
            <ac:picMk id="5" creationId="{94950A08-2659-42B7-8E1B-0884F1E249DE}"/>
          </ac:picMkLst>
        </pc:picChg>
        <pc:cxnChg chg="mod">
          <ac:chgData name="Selkivuori Leena" userId="5951e000-d599-47ba-b051-d8d7570a363e" providerId="ADAL" clId="{3F7EA354-284B-450A-8204-A9BD148C2F15}" dt="2022-08-10T17:42:10.034" v="165" actId="14100"/>
          <ac:cxnSpMkLst>
            <pc:docMk/>
            <pc:sldMk cId="1718509043" sldId="308"/>
            <ac:cxnSpMk id="9" creationId="{CF783BB5-AC88-4983-8486-D290A4A1816B}"/>
          </ac:cxnSpMkLst>
        </pc:cxnChg>
        <pc:cxnChg chg="add mod">
          <ac:chgData name="Selkivuori Leena" userId="5951e000-d599-47ba-b051-d8d7570a363e" providerId="ADAL" clId="{3F7EA354-284B-450A-8204-A9BD148C2F15}" dt="2022-08-10T17:41:55.452" v="162" actId="14100"/>
          <ac:cxnSpMkLst>
            <pc:docMk/>
            <pc:sldMk cId="1718509043" sldId="308"/>
            <ac:cxnSpMk id="12" creationId="{B105E65D-B965-29C2-6604-D21D6BB1C8E0}"/>
          </ac:cxnSpMkLst>
        </pc:cxnChg>
      </pc:sldChg>
      <pc:sldChg chg="modSp mod">
        <pc:chgData name="Selkivuori Leena" userId="5951e000-d599-47ba-b051-d8d7570a363e" providerId="ADAL" clId="{3F7EA354-284B-450A-8204-A9BD148C2F15}" dt="2022-08-10T17:26:10.621" v="154" actId="27636"/>
        <pc:sldMkLst>
          <pc:docMk/>
          <pc:sldMk cId="3122963985" sldId="311"/>
        </pc:sldMkLst>
        <pc:spChg chg="mod">
          <ac:chgData name="Selkivuori Leena" userId="5951e000-d599-47ba-b051-d8d7570a363e" providerId="ADAL" clId="{3F7EA354-284B-450A-8204-A9BD148C2F15}" dt="2022-08-10T17:26:10.621" v="154" actId="27636"/>
          <ac:spMkLst>
            <pc:docMk/>
            <pc:sldMk cId="3122963985" sldId="311"/>
            <ac:spMk id="2" creationId="{CA2ABEDA-4C89-46EA-B31A-1F004C9DB384}"/>
          </ac:spMkLst>
        </pc:spChg>
      </pc:sldChg>
      <pc:sldChg chg="modSp mod">
        <pc:chgData name="Selkivuori Leena" userId="5951e000-d599-47ba-b051-d8d7570a363e" providerId="ADAL" clId="{3F7EA354-284B-450A-8204-A9BD148C2F15}" dt="2022-08-10T17:20:40.297" v="103" actId="1076"/>
        <pc:sldMkLst>
          <pc:docMk/>
          <pc:sldMk cId="908908666" sldId="313"/>
        </pc:sldMkLst>
        <pc:spChg chg="mod">
          <ac:chgData name="Selkivuori Leena" userId="5951e000-d599-47ba-b051-d8d7570a363e" providerId="ADAL" clId="{3F7EA354-284B-450A-8204-A9BD148C2F15}" dt="2022-08-10T17:20:40.297" v="103" actId="1076"/>
          <ac:spMkLst>
            <pc:docMk/>
            <pc:sldMk cId="908908666" sldId="313"/>
            <ac:spMk id="14" creationId="{61B6F4CD-C320-49FE-ADE9-99EAAE2C457A}"/>
          </ac:spMkLst>
        </pc:spChg>
        <pc:picChg chg="mod">
          <ac:chgData name="Selkivuori Leena" userId="5951e000-d599-47ba-b051-d8d7570a363e" providerId="ADAL" clId="{3F7EA354-284B-450A-8204-A9BD148C2F15}" dt="2022-08-10T17:20:19.735" v="102" actId="1076"/>
          <ac:picMkLst>
            <pc:docMk/>
            <pc:sldMk cId="908908666" sldId="313"/>
            <ac:picMk id="15" creationId="{88BA624A-A838-40A0-A19B-B50D7DC9BFE2}"/>
          </ac:picMkLst>
        </pc:picChg>
      </pc:sldChg>
      <pc:sldChg chg="modSp mod">
        <pc:chgData name="Selkivuori Leena" userId="5951e000-d599-47ba-b051-d8d7570a363e" providerId="ADAL" clId="{3F7EA354-284B-450A-8204-A9BD148C2F15}" dt="2022-08-10T17:19:49.663" v="99" actId="20577"/>
        <pc:sldMkLst>
          <pc:docMk/>
          <pc:sldMk cId="2143817071" sldId="363"/>
        </pc:sldMkLst>
        <pc:spChg chg="mod">
          <ac:chgData name="Selkivuori Leena" userId="5951e000-d599-47ba-b051-d8d7570a363e" providerId="ADAL" clId="{3F7EA354-284B-450A-8204-A9BD148C2F15}" dt="2022-08-10T17:19:49.663" v="99" actId="20577"/>
          <ac:spMkLst>
            <pc:docMk/>
            <pc:sldMk cId="2143817071" sldId="363"/>
            <ac:spMk id="11" creationId="{8A356709-5A53-49EB-B2CF-6DE7089010E5}"/>
          </ac:spMkLst>
        </pc:spChg>
      </pc:sldChg>
      <pc:sldChg chg="delSp modSp mod ord">
        <pc:chgData name="Selkivuori Leena" userId="5951e000-d599-47ba-b051-d8d7570a363e" providerId="ADAL" clId="{3F7EA354-284B-450A-8204-A9BD148C2F15}" dt="2022-08-10T18:04:30.417" v="1359" actId="20577"/>
        <pc:sldMkLst>
          <pc:docMk/>
          <pc:sldMk cId="1109739184" sldId="364"/>
        </pc:sldMkLst>
        <pc:spChg chg="del mod">
          <ac:chgData name="Selkivuori Leena" userId="5951e000-d599-47ba-b051-d8d7570a363e" providerId="ADAL" clId="{3F7EA354-284B-450A-8204-A9BD148C2F15}" dt="2022-08-10T17:19:30.466" v="93" actId="478"/>
          <ac:spMkLst>
            <pc:docMk/>
            <pc:sldMk cId="1109739184" sldId="364"/>
            <ac:spMk id="2" creationId="{AE5F2006-2A96-2BF6-B20B-D7869423CE27}"/>
          </ac:spMkLst>
        </pc:spChg>
        <pc:spChg chg="mod">
          <ac:chgData name="Selkivuori Leena" userId="5951e000-d599-47ba-b051-d8d7570a363e" providerId="ADAL" clId="{3F7EA354-284B-450A-8204-A9BD148C2F15}" dt="2022-08-10T18:04:30.417" v="1359" actId="20577"/>
          <ac:spMkLst>
            <pc:docMk/>
            <pc:sldMk cId="1109739184" sldId="364"/>
            <ac:spMk id="7" creationId="{EF0FDCD5-CB4A-46E3-BC60-5D6B714E9FE7}"/>
          </ac:spMkLst>
        </pc:spChg>
        <pc:spChg chg="mod">
          <ac:chgData name="Selkivuori Leena" userId="5951e000-d599-47ba-b051-d8d7570a363e" providerId="ADAL" clId="{3F7EA354-284B-450A-8204-A9BD148C2F15}" dt="2022-08-10T17:19:23.462" v="91" actId="1076"/>
          <ac:spMkLst>
            <pc:docMk/>
            <pc:sldMk cId="1109739184" sldId="364"/>
            <ac:spMk id="12" creationId="{57CA80A2-7394-445E-92A4-78750409E442}"/>
          </ac:spMkLst>
        </pc:spChg>
      </pc:sldChg>
      <pc:sldChg chg="addSp delSp modSp mod">
        <pc:chgData name="Selkivuori Leena" userId="5951e000-d599-47ba-b051-d8d7570a363e" providerId="ADAL" clId="{3F7EA354-284B-450A-8204-A9BD148C2F15}" dt="2022-08-10T17:25:09.362" v="151" actId="1076"/>
        <pc:sldMkLst>
          <pc:docMk/>
          <pc:sldMk cId="2683545616" sldId="365"/>
        </pc:sldMkLst>
        <pc:spChg chg="add del mod">
          <ac:chgData name="Selkivuori Leena" userId="5951e000-d599-47ba-b051-d8d7570a363e" providerId="ADAL" clId="{3F7EA354-284B-450A-8204-A9BD148C2F15}" dt="2022-08-10T17:25:09.362" v="151" actId="1076"/>
          <ac:spMkLst>
            <pc:docMk/>
            <pc:sldMk cId="2683545616" sldId="365"/>
            <ac:spMk id="3" creationId="{77864C68-9744-47A6-A8B4-5F6EF415EE6C}"/>
          </ac:spMkLst>
        </pc:spChg>
      </pc:sldChg>
      <pc:sldChg chg="addSp delSp modSp add mod modNotesTx">
        <pc:chgData name="Selkivuori Leena" userId="5951e000-d599-47ba-b051-d8d7570a363e" providerId="ADAL" clId="{3F7EA354-284B-450A-8204-A9BD148C2F15}" dt="2022-08-10T18:06:46.585" v="1407" actId="20577"/>
        <pc:sldMkLst>
          <pc:docMk/>
          <pc:sldMk cId="1909965155" sldId="366"/>
        </pc:sldMkLst>
        <pc:spChg chg="add mod">
          <ac:chgData name="Selkivuori Leena" userId="5951e000-d599-47ba-b051-d8d7570a363e" providerId="ADAL" clId="{3F7EA354-284B-450A-8204-A9BD148C2F15}" dt="2022-08-10T17:57:43.683" v="837" actId="20577"/>
          <ac:spMkLst>
            <pc:docMk/>
            <pc:sldMk cId="1909965155" sldId="366"/>
            <ac:spMk id="3" creationId="{13B73447-F7B8-6A63-4B82-229478E23268}"/>
          </ac:spMkLst>
        </pc:spChg>
        <pc:spChg chg="add del mod">
          <ac:chgData name="Selkivuori Leena" userId="5951e000-d599-47ba-b051-d8d7570a363e" providerId="ADAL" clId="{3F7EA354-284B-450A-8204-A9BD148C2F15}" dt="2022-08-10T17:46:38.894" v="448" actId="478"/>
          <ac:spMkLst>
            <pc:docMk/>
            <pc:sldMk cId="1909965155" sldId="366"/>
            <ac:spMk id="6" creationId="{38C86EDE-C258-4C04-1CAC-FD0136593759}"/>
          </ac:spMkLst>
        </pc:spChg>
        <pc:spChg chg="mod">
          <ac:chgData name="Selkivuori Leena" userId="5951e000-d599-47ba-b051-d8d7570a363e" providerId="ADAL" clId="{3F7EA354-284B-450A-8204-A9BD148C2F15}" dt="2022-08-10T17:44:43.810" v="377" actId="20577"/>
          <ac:spMkLst>
            <pc:docMk/>
            <pc:sldMk cId="1909965155" sldId="366"/>
            <ac:spMk id="7" creationId="{EF0FDCD5-CB4A-46E3-BC60-5D6B714E9FE7}"/>
          </ac:spMkLst>
        </pc:spChg>
        <pc:spChg chg="del mod">
          <ac:chgData name="Selkivuori Leena" userId="5951e000-d599-47ba-b051-d8d7570a363e" providerId="ADAL" clId="{3F7EA354-284B-450A-8204-A9BD148C2F15}" dt="2022-08-10T17:46:05.358" v="402" actId="478"/>
          <ac:spMkLst>
            <pc:docMk/>
            <pc:sldMk cId="1909965155" sldId="366"/>
            <ac:spMk id="9" creationId="{B204E646-8353-4FA5-AFAC-0054A06DDC64}"/>
          </ac:spMkLst>
        </pc:spChg>
        <pc:spChg chg="mod">
          <ac:chgData name="Selkivuori Leena" userId="5951e000-d599-47ba-b051-d8d7570a363e" providerId="ADAL" clId="{3F7EA354-284B-450A-8204-A9BD148C2F15}" dt="2022-08-10T18:06:46.585" v="1407" actId="20577"/>
          <ac:spMkLst>
            <pc:docMk/>
            <pc:sldMk cId="1909965155" sldId="366"/>
            <ac:spMk id="12" creationId="{57CA80A2-7394-445E-92A4-78750409E442}"/>
          </ac:spMkLst>
        </pc:spChg>
        <pc:spChg chg="add mod">
          <ac:chgData name="Selkivuori Leena" userId="5951e000-d599-47ba-b051-d8d7570a363e" providerId="ADAL" clId="{3F7EA354-284B-450A-8204-A9BD148C2F15}" dt="2022-08-10T18:06:42.835" v="1406" actId="20577"/>
          <ac:spMkLst>
            <pc:docMk/>
            <pc:sldMk cId="1909965155" sldId="366"/>
            <ac:spMk id="13" creationId="{F92B51FD-8858-C325-B3E7-0A9D41C4AF20}"/>
          </ac:spMkLst>
        </pc:spChg>
        <pc:picChg chg="del mod">
          <ac:chgData name="Selkivuori Leena" userId="5951e000-d599-47ba-b051-d8d7570a363e" providerId="ADAL" clId="{3F7EA354-284B-450A-8204-A9BD148C2F15}" dt="2022-08-10T17:45:04.173" v="379" actId="478"/>
          <ac:picMkLst>
            <pc:docMk/>
            <pc:sldMk cId="1909965155" sldId="366"/>
            <ac:picMk id="11" creationId="{ED80B1E0-AEE7-49AA-944A-5FFA5CF49DE4}"/>
          </ac:picMkLst>
        </pc:picChg>
      </pc:sldChg>
      <pc:sldChg chg="del">
        <pc:chgData name="Selkivuori Leena" userId="5951e000-d599-47ba-b051-d8d7570a363e" providerId="ADAL" clId="{3F7EA354-284B-450A-8204-A9BD148C2F15}" dt="2022-08-10T17:26:45.796" v="155" actId="47"/>
        <pc:sldMkLst>
          <pc:docMk/>
          <pc:sldMk cId="2188097438" sldId="366"/>
        </pc:sldMkLst>
      </pc:sldChg>
      <pc:sldChg chg="del">
        <pc:chgData name="Selkivuori Leena" userId="5951e000-d599-47ba-b051-d8d7570a363e" providerId="ADAL" clId="{3F7EA354-284B-450A-8204-A9BD148C2F15}" dt="2022-08-11T13:09:02.144" v="1408" actId="47"/>
        <pc:sldMkLst>
          <pc:docMk/>
          <pc:sldMk cId="1072682545" sldId="367"/>
        </pc:sldMkLst>
      </pc:sldChg>
      <pc:sldMasterChg chg="del delSldLayout">
        <pc:chgData name="Selkivuori Leena" userId="5951e000-d599-47ba-b051-d8d7570a363e" providerId="ADAL" clId="{3F7EA354-284B-450A-8204-A9BD148C2F15}" dt="2022-08-10T17:26:45.796" v="155" actId="47"/>
        <pc:sldMasterMkLst>
          <pc:docMk/>
          <pc:sldMasterMk cId="1024660598" sldId="2147483677"/>
        </pc:sldMasterMkLst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2562696448" sldId="2147483678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3172551012" sldId="2147483679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461629737" sldId="2147483680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360076134" sldId="2147483681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3008271638" sldId="2147483682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1220043585" sldId="2147483683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137086678" sldId="2147483684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1032298423" sldId="2147483685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1564188472" sldId="2147483686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2512059466" sldId="2147483772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1757041977" sldId="2147483773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1066506260" sldId="2147483774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3274706661" sldId="2147483775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3745253810" sldId="2147483776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4181617832" sldId="2147483777"/>
          </pc:sldLayoutMkLst>
        </pc:sldLayoutChg>
        <pc:sldLayoutChg chg="del">
          <pc:chgData name="Selkivuori Leena" userId="5951e000-d599-47ba-b051-d8d7570a363e" providerId="ADAL" clId="{3F7EA354-284B-450A-8204-A9BD148C2F15}" dt="2022-08-10T17:26:45.796" v="155" actId="47"/>
          <pc:sldLayoutMkLst>
            <pc:docMk/>
            <pc:sldMasterMk cId="1024660598" sldId="2147483677"/>
            <pc:sldLayoutMk cId="3166642381" sldId="2147483778"/>
          </pc:sldLayoutMkLst>
        </pc:sldLayoutChg>
      </pc:sldMasterChg>
    </pc:docChg>
  </pc:docChgLst>
</pc:chgInfo>
</file>

<file path=ppt/comments/modernComment_101_BC552C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F336E8B-551A-0B4D-A5B9-E0F1D33135B6}" authorId="{D7E5C1B2-53EF-E8D2-D5AF-6305E97D3298}" created="2021-09-13T20:05:28.00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59698461" sldId="257"/>
      <ac:graphicFrameMk id="24" creationId="{2F87D40C-8002-4262-B93C-306F8EB3072A}"/>
    </ac:deMkLst>
    <p188:txBody>
      <a:bodyPr/>
      <a:lstStyle/>
      <a:p>
        <a:r>
          <a:rPr lang="fi-FI"/>
          <a:t>Merja P.-L.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068DA-1BDD-4AFF-A164-7B101C1B1BC9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32BC4-F345-4450-BF04-18BFE35BEB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05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pedia.org/wiki/Erityispedagogiikka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2B9742-75D3-46BB-A68D-ED784CDC0D5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417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Tutkimuskohteita: Säädökset, järjestelmät, toiminta, toimijat, osallistujat, toimintaympäristö, laatu, vaikuttavuus, ilmiöt, käsitteet, 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2B9742-75D3-46BB-A68D-ED784CDC0D5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08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JYU </a:t>
            </a:r>
            <a:r>
              <a:rPr lang="fi-FI" b="0" i="0">
                <a:solidFill>
                  <a:srgbClr val="212529"/>
                </a:solidFill>
                <a:effectLst/>
                <a:latin typeface="Lato" panose="020B0604020202020204" pitchFamily="34" charset="0"/>
              </a:rPr>
              <a:t>Erityispedagogiikan laitos perustettiin vuonna 1948. Niilo Mäki (JYU </a:t>
            </a:r>
            <a:r>
              <a:rPr lang="fi-FI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Pohjoismaiden ensimmäisenä </a:t>
            </a:r>
            <a:r>
              <a:rPr lang="fi-FI" b="0" i="0" u="none" strike="noStrike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Erityispedagogiikka"/>
              </a:rPr>
              <a:t>erityispedagogiikan</a:t>
            </a:r>
            <a:r>
              <a:rPr lang="fi-FI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fi-FI" b="0" i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profess</a:t>
            </a:r>
            <a:r>
              <a:rPr lang="fi-FI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.).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49725-E25C-4CA3-BB1F-963178BDC25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480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8BD917-B570-4DDE-AA46-BEDC0DBF90E2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098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C65B8F-9E1B-44DE-B9F0-ED7844686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19C2868-3EAC-462F-A127-D505D9F27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0F8854-A89A-4EED-BE3A-7683E64E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CC3B-A81B-4103-B2A5-F160D6DECD89}" type="datetime1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E2B3E8-0094-48C8-9690-3DBFD435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E19043-F174-46F6-9472-34F991BA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86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CDD406-539D-47E3-B5BD-79F66CC8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AA2B41F-D3AB-4189-AC35-97F06AA43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014F11-27F6-4EE9-8A85-4915BF18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AF75-6E04-40E2-8FA6-E36EB294D7B0}" type="datetime1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D64D35-1BA0-4664-AC4B-BB8CA31A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DC93E7-97C5-4F88-99AA-83F67B2F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86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91577F4-BEDC-4213-95A4-29D83D364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4AB045A-73E4-4A20-85F1-2DF16C922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347798-C3AA-4B2F-88F7-4794E79E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8663-B9F0-4C29-AF1E-31DD31D8ECA8}" type="datetime1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D225CD-3EC1-4E02-9D28-E0959ADD5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C0A675-E758-418C-A1DE-C130250D2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605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F67B32-F690-48DE-AB6F-72C4876A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99E45E-32AC-489B-9A8D-87630360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0BF7F2-7AC2-4BE4-B6D1-1B56C4F5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18B6-A8D1-4E70-B257-F71114E2B7AE}" type="datetime1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6004D9-01D8-48DE-84CE-B778D4AE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EB25897-A7D8-4A37-A983-83F158BD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861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86C71C-CBB6-49BA-AFB9-89012DB75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0857EB-74E5-4018-A2BB-4CFC81F4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B4A54C-37A0-49C8-BFA4-BACF9B4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67B2-A054-48B4-B01D-BF0A63F98027}" type="datetime1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592ECB-A01E-484D-9CC1-9FB79ED8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E74409-49BE-4A0B-97D6-6A96DDA5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8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FAB4B8-313B-46E2-BB31-F41D9AE94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FA5B31-2A96-4FD6-B33C-C821D73F0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A96CA96-522C-41E9-B5B4-202629DC8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2CCBE4C-FCE2-4B6B-866B-9329C37A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5D23-D6AE-47C0-98DD-457E80A70D30}" type="datetime1">
              <a:rPr lang="fi-FI" smtClean="0"/>
              <a:t>11.8.2022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0D2E2D7-8668-48A3-9897-2727FD425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D37DD8-BCD8-4D3E-A40D-50E698F2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33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51715B-5DBC-4CD8-BDB5-6A838BF3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68DD1D-334D-4D1E-A7A8-73B26CA2B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984F64B-3074-47AB-9549-F652DF730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0BAF0EB-42A4-4933-AA2A-5E034A27A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E279122-240D-41FE-AFF0-C4C8D355D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09B864D-B463-4C2D-AFAB-627F5C78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CFE4-CE22-4127-A846-814D3257375C}" type="datetime1">
              <a:rPr lang="fi-FI" smtClean="0"/>
              <a:t>11.8.2022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5C828AD-A269-4050-BC3F-CF5B1AFF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47ECA81-30BB-4823-977A-6F1B2B9A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66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7D6D5F-8D10-41FC-90E4-98788143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43D4FC8-FC0E-4770-A4EA-B8F3AE0A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F215-4D4D-4225-B438-9C6DB710CC78}" type="datetime1">
              <a:rPr lang="fi-FI" smtClean="0"/>
              <a:t>11.8.2022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7AB2F19-137C-497B-98A2-C6FAB879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D99BA4D-92DF-48ED-AA34-A290EC33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017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0C559B-89DC-463A-A02E-285109D3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3C019-ADA0-4992-89CD-87F2758EB9AD}" type="datetime1">
              <a:rPr lang="fi-FI" smtClean="0"/>
              <a:t>11.8.2022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A352B3C-3925-418F-90EE-0D522A2C7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0B70270-DACE-4E6C-91FA-8BEF6E26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51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7DB019-9BF4-40D4-B081-83D42227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FF0015-A3C0-413F-A5CC-7051EDC88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2214F00-146B-4349-BC8E-21A0466B2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EB58CA-4D18-42B8-AF45-74CFBB29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A80B-B2EB-426A-BBD4-86C1DF7C7754}" type="datetime1">
              <a:rPr lang="fi-FI" smtClean="0"/>
              <a:t>11.8.2022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D02934C-0ADE-45A2-BBB4-91D251B3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CCDDB09-712A-4883-BAE9-D28D8196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483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80BF4D-73FC-4634-B6D0-142FF4F4B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9C44C66-8CF7-4D92-A3B2-1A7D5939F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DC94117-DBEC-4BAD-911B-C514C31CC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26D896-D127-4BC6-8B43-E7B57F17D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838-2726-4E04-844D-7BB0840B0D57}" type="datetime1">
              <a:rPr lang="fi-FI" smtClean="0"/>
              <a:t>11.8.2022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94CA289-FB73-470A-9123-8E67F9395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A31888-671E-4DE4-9753-3816B228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4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82E4AE2-5B2A-43D8-BB92-C5DA4714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F30D362-5DBE-49B5-8D59-AE87412ED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346FAB-5CA1-4237-A558-6171C2A6D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9C64-6E25-47E1-BF37-A86FE2D68AB7}" type="datetime1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16C99A-4284-4BE5-B16B-9357A535A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Selkivuori Leena Jamk/aokk tiistai 9. elokuu 2022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DEAF4C-A101-46DC-9ABE-A634893B9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FDA6-90A8-4776-9DAF-841FACBD2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63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1_BC552C1D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ur02.safelinks.protection.outlook.com/?url=https%3A%2F%2Ftrepo.tuni.fi%2Fbitstream%2Fhandle%2F10024%2F116804%2Ferilaisuuden_diskurssit_erityispedagogisessa_2017.pdf%3Fsequence%3D2%26isAllowed%3Dy&amp;data=05%7C01%7Cleena.selkivuori%40jamk.fi%7C9adbba58b5d44828a8d708da41f075ad%7C6e9eaaf03ff74de98cd41ffbd45951b9%7C1%7C0%7C637894798826970533%7CUnknown%7CTWFpbGZsb3d8eyJWIjoiMC4wLjAwMDAiLCJQIjoiV2luMzIiLCJBTiI6Ik1haWwiLCJXVCI6Mn0%3D%7C3000%7C%7C%7C&amp;sdata=a%2Fvgzb93mSYy2s8Qw3fzCFEJXRL4pdizhINMqcGIxF0%3D&amp;reserved=0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C52CC6-0F93-4425-B7E8-75898A4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06" y="231076"/>
            <a:ext cx="11627194" cy="661553"/>
          </a:xfrm>
          <a:solidFill>
            <a:schemeClr val="bg1"/>
          </a:solidFill>
          <a:ln w="38100">
            <a:solidFill>
              <a:srgbClr val="A50021"/>
            </a:solidFill>
          </a:ln>
        </p:spPr>
        <p:txBody>
          <a:bodyPr>
            <a:noAutofit/>
          </a:bodyPr>
          <a:lstStyle/>
          <a:p>
            <a:br>
              <a:rPr lang="fi-FI" sz="3000" b="1" dirty="0"/>
            </a:br>
            <a:br>
              <a:rPr lang="fi-FI" sz="3000" b="1" dirty="0"/>
            </a:br>
            <a:r>
              <a:rPr lang="fi-FI" sz="3000" b="1" dirty="0"/>
              <a:t>Erityispedagoginen tietoperusta (5op), aloituswebinaari   11.8.2022</a:t>
            </a:r>
            <a:endParaRPr lang="fi-FI" sz="32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4950A08-2659-42B7-8E1B-0884F1E24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58" y="2037643"/>
            <a:ext cx="5257800" cy="3592698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0849ED4A-A867-41EE-967E-A6E272DD7D89}"/>
              </a:ext>
            </a:extLst>
          </p:cNvPr>
          <p:cNvSpPr txBox="1"/>
          <p:nvPr/>
        </p:nvSpPr>
        <p:spPr>
          <a:xfrm>
            <a:off x="5654404" y="1959983"/>
            <a:ext cx="6154057" cy="2400657"/>
          </a:xfrm>
          <a:prstGeom prst="rect">
            <a:avLst/>
          </a:prstGeom>
          <a:noFill/>
          <a:ln w="38100">
            <a:solidFill>
              <a:srgbClr val="333399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rgbClr val="373A3C"/>
                </a:solidFill>
                <a:latin typeface="OpenSans"/>
              </a:rPr>
              <a:t>Opint</a:t>
            </a:r>
            <a:r>
              <a:rPr lang="fi-FI" sz="2000" b="0" i="0" dirty="0">
                <a:solidFill>
                  <a:srgbClr val="373A3C"/>
                </a:solidFill>
                <a:effectLst/>
                <a:latin typeface="OpenSans"/>
              </a:rPr>
              <a:t>ojakso </a:t>
            </a:r>
            <a:r>
              <a:rPr lang="fi-FI" sz="2400" b="0" i="0" dirty="0">
                <a:solidFill>
                  <a:srgbClr val="373A3C"/>
                </a:solidFill>
                <a:effectLst/>
                <a:latin typeface="OpenSans"/>
              </a:rPr>
              <a:t>on </a:t>
            </a:r>
            <a:r>
              <a:rPr lang="fi-FI" sz="2400" b="1" i="0" dirty="0">
                <a:solidFill>
                  <a:srgbClr val="373A3C"/>
                </a:solidFill>
                <a:effectLst/>
                <a:latin typeface="OpenSans"/>
              </a:rPr>
              <a:t>avoinna</a:t>
            </a:r>
            <a:r>
              <a:rPr lang="fi-FI" sz="2400" b="0" i="0" dirty="0">
                <a:solidFill>
                  <a:srgbClr val="373A3C"/>
                </a:solidFill>
                <a:effectLst/>
                <a:latin typeface="OpenSans"/>
              </a:rPr>
              <a:t> 6.6. - 30.10.2022 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b="1" i="0" dirty="0">
                <a:solidFill>
                  <a:srgbClr val="373A3C"/>
                </a:solidFill>
                <a:effectLst/>
                <a:latin typeface="OpenSans"/>
              </a:rPr>
              <a:t>itsen</a:t>
            </a:r>
            <a:r>
              <a:rPr lang="fi-FI" b="1" dirty="0">
                <a:solidFill>
                  <a:srgbClr val="373A3C"/>
                </a:solidFill>
                <a:latin typeface="OpenSans"/>
              </a:rPr>
              <a:t>ä</a:t>
            </a:r>
            <a:r>
              <a:rPr lang="fi-FI" b="1" i="0" dirty="0">
                <a:solidFill>
                  <a:srgbClr val="373A3C"/>
                </a:solidFill>
                <a:effectLst/>
                <a:latin typeface="OpenSans"/>
              </a:rPr>
              <a:t>isesti tehtävä verkkokurssi</a:t>
            </a:r>
            <a:r>
              <a:rPr lang="fi-FI" dirty="0">
                <a:solidFill>
                  <a:srgbClr val="373A3C"/>
                </a:solidFill>
                <a:latin typeface="OpenSans"/>
              </a:rPr>
              <a:t>,</a:t>
            </a:r>
            <a:r>
              <a:rPr lang="fi-FI" b="0" i="0" dirty="0">
                <a:solidFill>
                  <a:srgbClr val="373A3C"/>
                </a:solidFill>
                <a:effectLst/>
                <a:latin typeface="OpenSans"/>
              </a:rPr>
              <a:t> johon sisältyy</a:t>
            </a:r>
            <a:r>
              <a:rPr lang="fi-FI" b="1" i="0" dirty="0">
                <a:solidFill>
                  <a:srgbClr val="373A3C"/>
                </a:solidFill>
                <a:effectLst/>
                <a:latin typeface="OpenSans"/>
              </a:rPr>
              <a:t> kaksi webinaaria: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3A3C"/>
                </a:solidFill>
                <a:effectLst/>
                <a:latin typeface="OpenSans"/>
              </a:rPr>
              <a:t>aloituswebinaari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400" b="0" i="0" dirty="0">
                <a:solidFill>
                  <a:srgbClr val="373A3C"/>
                </a:solidFill>
                <a:effectLst/>
                <a:latin typeface="OpenSans"/>
              </a:rPr>
              <a:t>koontiwebinaari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sz="2400" b="0" i="0" dirty="0">
                <a:solidFill>
                  <a:srgbClr val="373A3C"/>
                </a:solidFill>
                <a:effectLst/>
                <a:latin typeface="OpenSans"/>
              </a:rPr>
              <a:t>23.8 klo 15-17 tai 11.10 klo 15-17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sz="2400" b="0" i="0" dirty="0">
              <a:solidFill>
                <a:srgbClr val="373A3C"/>
              </a:solidFill>
              <a:effectLst/>
              <a:latin typeface="OpenSans"/>
            </a:endParaRPr>
          </a:p>
        </p:txBody>
      </p: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CF783BB5-AC88-4983-8486-D290A4A1816B}"/>
              </a:ext>
            </a:extLst>
          </p:cNvPr>
          <p:cNvCxnSpPr>
            <a:cxnSpLocks/>
          </p:cNvCxnSpPr>
          <p:nvPr/>
        </p:nvCxnSpPr>
        <p:spPr>
          <a:xfrm>
            <a:off x="1295400" y="1939551"/>
            <a:ext cx="901880" cy="10649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ABD1717-976D-CB90-BBF1-8EC9FA57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F2856C-3AF8-D341-0873-33694AD3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CDA4-5EB8-40A4-B3B6-4EE30066E02C}" type="datetime1">
              <a:rPr lang="fi-FI" smtClean="0"/>
              <a:t>11.8.2022</a:t>
            </a:fld>
            <a:endParaRPr lang="fi-FI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3B172217-8E09-30B6-CA4B-5F363F3AF2DB}"/>
              </a:ext>
            </a:extLst>
          </p:cNvPr>
          <p:cNvSpPr/>
          <p:nvPr/>
        </p:nvSpPr>
        <p:spPr>
          <a:xfrm rot="10800000" flipH="1" flipV="1">
            <a:off x="7077893" y="5225446"/>
            <a:ext cx="3307080" cy="948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Erillinen Moodle-kurssi</a:t>
            </a:r>
          </a:p>
        </p:txBody>
      </p: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B105E65D-B965-29C2-6604-D21D6BB1C8E0}"/>
              </a:ext>
            </a:extLst>
          </p:cNvPr>
          <p:cNvCxnSpPr>
            <a:cxnSpLocks/>
          </p:cNvCxnSpPr>
          <p:nvPr/>
        </p:nvCxnSpPr>
        <p:spPr>
          <a:xfrm flipV="1">
            <a:off x="1807027" y="5225446"/>
            <a:ext cx="780506" cy="8378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50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A02F7DE8-C909-4856-803F-91BC62F57974}"/>
              </a:ext>
            </a:extLst>
          </p:cNvPr>
          <p:cNvGraphicFramePr>
            <a:graphicFrameLocks noGrp="1"/>
          </p:cNvGraphicFramePr>
          <p:nvPr/>
        </p:nvGraphicFramePr>
        <p:xfrm>
          <a:off x="143933" y="2060226"/>
          <a:ext cx="11502570" cy="397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177">
                  <a:extLst>
                    <a:ext uri="{9D8B030D-6E8A-4147-A177-3AD203B41FA5}">
                      <a16:colId xmlns:a16="http://schemas.microsoft.com/office/drawing/2014/main" val="271012566"/>
                    </a:ext>
                  </a:extLst>
                </a:gridCol>
                <a:gridCol w="3013349">
                  <a:extLst>
                    <a:ext uri="{9D8B030D-6E8A-4147-A177-3AD203B41FA5}">
                      <a16:colId xmlns:a16="http://schemas.microsoft.com/office/drawing/2014/main" val="1669438934"/>
                    </a:ext>
                  </a:extLst>
                </a:gridCol>
                <a:gridCol w="2477477">
                  <a:extLst>
                    <a:ext uri="{9D8B030D-6E8A-4147-A177-3AD203B41FA5}">
                      <a16:colId xmlns:a16="http://schemas.microsoft.com/office/drawing/2014/main" val="562482766"/>
                    </a:ext>
                  </a:extLst>
                </a:gridCol>
                <a:gridCol w="2627023">
                  <a:extLst>
                    <a:ext uri="{9D8B030D-6E8A-4147-A177-3AD203B41FA5}">
                      <a16:colId xmlns:a16="http://schemas.microsoft.com/office/drawing/2014/main" val="3551280432"/>
                    </a:ext>
                  </a:extLst>
                </a:gridCol>
                <a:gridCol w="2290544">
                  <a:extLst>
                    <a:ext uri="{9D8B030D-6E8A-4147-A177-3AD203B41FA5}">
                      <a16:colId xmlns:a16="http://schemas.microsoft.com/office/drawing/2014/main" val="555631137"/>
                    </a:ext>
                  </a:extLst>
                </a:gridCol>
              </a:tblGrid>
              <a:tr h="3772862">
                <a:tc>
                  <a:txBody>
                    <a:bodyPr/>
                    <a:lstStyle/>
                    <a:p>
                      <a:r>
                        <a:rPr lang="fi-FI" sz="1700"/>
                        <a:t>Tulkinta</a:t>
                      </a:r>
                    </a:p>
                  </a:txBody>
                  <a:tcPr marL="85067" marR="85067" marT="42533" marB="42533"/>
                </a:tc>
                <a:tc>
                  <a:txBody>
                    <a:bodyPr/>
                    <a:lstStyle/>
                    <a:p>
                      <a:r>
                        <a:rPr lang="fi-FI" sz="1700"/>
                        <a:t>Edustavat sekä </a:t>
                      </a:r>
                      <a:r>
                        <a:rPr lang="fi-FI" sz="1700">
                          <a:highlight>
                            <a:srgbClr val="008000"/>
                          </a:highlight>
                        </a:rPr>
                        <a:t>kulttuurissa vallitsevia näkemyksiä erilaisuudesta </a:t>
                      </a:r>
                      <a:r>
                        <a:rPr lang="fi-FI" sz="1700"/>
                        <a:t>että toistuvasti kuvattua kasvattajien </a:t>
                      </a:r>
                      <a:r>
                        <a:rPr lang="fi-FI" sz="1700">
                          <a:highlight>
                            <a:srgbClr val="008000"/>
                          </a:highlight>
                        </a:rPr>
                        <a:t>totuttua ajattelutapaa</a:t>
                      </a:r>
                    </a:p>
                    <a:p>
                      <a:r>
                        <a:rPr lang="fi-FI" sz="1700">
                          <a:highlight>
                            <a:srgbClr val="008000"/>
                          </a:highlight>
                        </a:rPr>
                        <a:t>erilaisuuden ongelmallisuuden</a:t>
                      </a:r>
                      <a:r>
                        <a:rPr lang="fi-FI" sz="1700"/>
                        <a:t> ja erityiskasvatuksen eristävien käytäntöjen seuraamuksia </a:t>
                      </a:r>
                    </a:p>
                    <a:p>
                      <a:endParaRPr lang="fi-FI" sz="1700"/>
                    </a:p>
                  </a:txBody>
                  <a:tcPr marL="85067" marR="85067" marT="42533" marB="42533"/>
                </a:tc>
                <a:tc>
                  <a:txBody>
                    <a:bodyPr/>
                    <a:lstStyle/>
                    <a:p>
                      <a:r>
                        <a:rPr lang="fi-FI" sz="1700"/>
                        <a:t>Kuvastaa länsimaista </a:t>
                      </a:r>
                      <a:r>
                        <a:rPr lang="fi-FI" sz="1700">
                          <a:highlight>
                            <a:srgbClr val="C0C0C0"/>
                          </a:highlight>
                        </a:rPr>
                        <a:t>liberaalin humanismin mukaista ajattelua ihmisten yksilöllisyydestä </a:t>
                      </a:r>
                      <a:r>
                        <a:rPr lang="fi-FI" sz="1700"/>
                        <a:t>jota on korostettu koko 1900-luvun ajan suomalaisen koulujärjestelmän opetussuunnitelmissa</a:t>
                      </a:r>
                    </a:p>
                  </a:txBody>
                  <a:tcPr marL="85067" marR="85067" marT="42533" marB="42533"/>
                </a:tc>
                <a:tc>
                  <a:txBody>
                    <a:bodyPr/>
                    <a:lstStyle/>
                    <a:p>
                      <a:r>
                        <a:rPr lang="fi-FI" sz="1700"/>
                        <a:t>erilaisuuden dialoginen määrittyminen yksilön ja ympäristön välisessä vuorovaikutuksessa kulttuurisine, normatiivisine ja retorisine ulottuvuuksineen. </a:t>
                      </a:r>
                      <a:r>
                        <a:rPr lang="fi-FI" sz="1700">
                          <a:highlight>
                            <a:srgbClr val="808000"/>
                          </a:highlight>
                        </a:rPr>
                        <a:t>Yliyksilöllistämisen vastadiskurssi </a:t>
                      </a:r>
                    </a:p>
                    <a:p>
                      <a:r>
                        <a:rPr lang="fi-FI" sz="1700">
                          <a:highlight>
                            <a:srgbClr val="808000"/>
                          </a:highlight>
                        </a:rPr>
                        <a:t>erilaisuuden julistaminen esim. erityiskasvatuksen vaihtoehtoisena diskurssina</a:t>
                      </a:r>
                      <a:r>
                        <a:rPr lang="fi-FI" sz="1700"/>
                        <a:t>.</a:t>
                      </a:r>
                    </a:p>
                    <a:p>
                      <a:endParaRPr lang="fi-FI" sz="1700"/>
                    </a:p>
                  </a:txBody>
                  <a:tcPr marL="85067" marR="85067" marT="42533" marB="42533"/>
                </a:tc>
                <a:tc>
                  <a:txBody>
                    <a:bodyPr/>
                    <a:lstStyle/>
                    <a:p>
                      <a:r>
                        <a:rPr lang="fi-FI" sz="1700"/>
                        <a:t>yleinen </a:t>
                      </a:r>
                      <a:r>
                        <a:rPr lang="fi-FI" sz="1700" err="1"/>
                        <a:t>toiseuttamisen</a:t>
                      </a:r>
                      <a:r>
                        <a:rPr lang="fi-FI" sz="1700"/>
                        <a:t> tuottamisen näkökulma, jossa on </a:t>
                      </a:r>
                      <a:r>
                        <a:rPr lang="fi-FI" sz="1700">
                          <a:highlight>
                            <a:srgbClr val="800000"/>
                          </a:highlight>
                        </a:rPr>
                        <a:t>luotu ero itsen ja toisen välille. </a:t>
                      </a:r>
                    </a:p>
                    <a:p>
                      <a:r>
                        <a:rPr lang="fi-FI" sz="1700"/>
                        <a:t>Erilaisuus määrittää implisiittisesti normaalin, </a:t>
                      </a:r>
                    </a:p>
                    <a:p>
                      <a:r>
                        <a:rPr lang="fi-FI" sz="1700">
                          <a:highlight>
                            <a:srgbClr val="0000FF"/>
                          </a:highlight>
                        </a:rPr>
                        <a:t>sisältää normaalista poikkeavuutta</a:t>
                      </a:r>
                      <a:r>
                        <a:rPr lang="fi-FI" sz="1700"/>
                        <a:t> koskevien erilaisuuden kategorisointien lisäksi </a:t>
                      </a:r>
                      <a:r>
                        <a:rPr lang="fi-FI" sz="1700">
                          <a:highlight>
                            <a:srgbClr val="0000FF"/>
                          </a:highlight>
                        </a:rPr>
                        <a:t>negatiivista leimautumista</a:t>
                      </a:r>
                    </a:p>
                    <a:p>
                      <a:endParaRPr lang="fi-FI" sz="1700"/>
                    </a:p>
                  </a:txBody>
                  <a:tcPr marL="85067" marR="85067" marT="42533" marB="42533"/>
                </a:tc>
                <a:extLst>
                  <a:ext uri="{0D108BD9-81ED-4DB2-BD59-A6C34878D82A}">
                    <a16:rowId xmlns:a16="http://schemas.microsoft.com/office/drawing/2014/main" val="2147012592"/>
                  </a:ext>
                </a:extLst>
              </a:tr>
            </a:tbl>
          </a:graphicData>
        </a:graphic>
      </p:graphicFrame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F200947-8B84-48BD-9741-1D03B0957215}"/>
              </a:ext>
            </a:extLst>
          </p:cNvPr>
          <p:cNvGraphicFramePr>
            <a:graphicFrameLocks noGrp="1"/>
          </p:cNvGraphicFramePr>
          <p:nvPr/>
        </p:nvGraphicFramePr>
        <p:xfrm>
          <a:off x="143933" y="1288532"/>
          <a:ext cx="1150257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048">
                  <a:extLst>
                    <a:ext uri="{9D8B030D-6E8A-4147-A177-3AD203B41FA5}">
                      <a16:colId xmlns:a16="http://schemas.microsoft.com/office/drawing/2014/main" val="3602081273"/>
                    </a:ext>
                  </a:extLst>
                </a:gridCol>
                <a:gridCol w="2996844">
                  <a:extLst>
                    <a:ext uri="{9D8B030D-6E8A-4147-A177-3AD203B41FA5}">
                      <a16:colId xmlns:a16="http://schemas.microsoft.com/office/drawing/2014/main" val="2806090006"/>
                    </a:ext>
                  </a:extLst>
                </a:gridCol>
                <a:gridCol w="2445698">
                  <a:extLst>
                    <a:ext uri="{9D8B030D-6E8A-4147-A177-3AD203B41FA5}">
                      <a16:colId xmlns:a16="http://schemas.microsoft.com/office/drawing/2014/main" val="1438075392"/>
                    </a:ext>
                  </a:extLst>
                </a:gridCol>
                <a:gridCol w="2689653">
                  <a:extLst>
                    <a:ext uri="{9D8B030D-6E8A-4147-A177-3AD203B41FA5}">
                      <a16:colId xmlns:a16="http://schemas.microsoft.com/office/drawing/2014/main" val="4157657416"/>
                    </a:ext>
                  </a:extLst>
                </a:gridCol>
                <a:gridCol w="2292327">
                  <a:extLst>
                    <a:ext uri="{9D8B030D-6E8A-4147-A177-3AD203B41FA5}">
                      <a16:colId xmlns:a16="http://schemas.microsoft.com/office/drawing/2014/main" val="2533840703"/>
                    </a:ext>
                  </a:extLst>
                </a:gridCol>
              </a:tblGrid>
              <a:tr h="4300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Yliyksilöllistävä–</a:t>
                      </a:r>
                      <a:r>
                        <a:rPr lang="fi-FI" err="1"/>
                        <a:t>toiseuttava</a:t>
                      </a:r>
                      <a:r>
                        <a:rPr lang="fi-FI"/>
                        <a:t>-diskurssi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Yliyksilöllistävä–yleistävä-diskurssi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Yleistävä–sosiaalistava-diskurssi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Sosiaalistava–</a:t>
                      </a:r>
                      <a:r>
                        <a:rPr lang="fi-FI" err="1"/>
                        <a:t>toiseuttava</a:t>
                      </a:r>
                      <a:r>
                        <a:rPr lang="fi-FI"/>
                        <a:t>-diskurssi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736990"/>
                  </a:ext>
                </a:extLst>
              </a:tr>
            </a:tbl>
          </a:graphicData>
        </a:graphic>
      </p:graphicFrame>
      <p:pic>
        <p:nvPicPr>
          <p:cNvPr id="5" name="Kuva 4">
            <a:extLst>
              <a:ext uri="{FF2B5EF4-FFF2-40B4-BE49-F238E27FC236}">
                <a16:creationId xmlns:a16="http://schemas.microsoft.com/office/drawing/2014/main" id="{4F78C73E-73A7-4CB9-9060-476B092EF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95" y="89374"/>
            <a:ext cx="10982476" cy="1094548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E2C83C92-2763-4D57-88D3-23D3D71F1BB6}"/>
              </a:ext>
            </a:extLst>
          </p:cNvPr>
          <p:cNvSpPr/>
          <p:nvPr/>
        </p:nvSpPr>
        <p:spPr>
          <a:xfrm>
            <a:off x="9349618" y="6222986"/>
            <a:ext cx="2296885" cy="4898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Esim.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35AC07EE-69B5-43CF-9EDE-D954B16CDD96}"/>
              </a:ext>
            </a:extLst>
          </p:cNvPr>
          <p:cNvSpPr/>
          <p:nvPr/>
        </p:nvSpPr>
        <p:spPr>
          <a:xfrm>
            <a:off x="4448024" y="6170846"/>
            <a:ext cx="2296885" cy="4898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Esim</a:t>
            </a:r>
            <a:r>
              <a:rPr lang="fi-FI"/>
              <a:t>.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DCB42A2B-5BED-4F56-9589-06F1F53733D8}"/>
              </a:ext>
            </a:extLst>
          </p:cNvPr>
          <p:cNvSpPr/>
          <p:nvPr/>
        </p:nvSpPr>
        <p:spPr>
          <a:xfrm>
            <a:off x="6898821" y="6170846"/>
            <a:ext cx="2296885" cy="4898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Esim.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6BC99619-D394-4DF9-BFC1-4787841F8E8A}"/>
              </a:ext>
            </a:extLst>
          </p:cNvPr>
          <p:cNvSpPr/>
          <p:nvPr/>
        </p:nvSpPr>
        <p:spPr>
          <a:xfrm>
            <a:off x="1502228" y="6163106"/>
            <a:ext cx="2296885" cy="4898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Esim.</a:t>
            </a:r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6CD36AE2-2C90-4B9C-A055-F28A5BB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0AE8A57-B12C-7DAC-1DDF-441A744D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ED19-4BC3-4529-BA4B-E88E5001F7F1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5414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2ABEDA-4C89-46EA-B31A-1F004C9D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/>
              <a:t>Tutkijan pohdintaa: ”Diskursseissa </a:t>
            </a:r>
            <a:r>
              <a:rPr lang="fi-FI" sz="3600" dirty="0">
                <a:highlight>
                  <a:srgbClr val="FFFF00"/>
                </a:highlight>
              </a:rPr>
              <a:t>erilaisuuden näkyväksi tekeminen/tuottaminen näyttäytyy </a:t>
            </a:r>
            <a:r>
              <a:rPr lang="fi-FI" sz="3600" dirty="0"/>
              <a:t>kaksijakoisena” </a:t>
            </a: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BD84E19D-EBCC-4BA6-8952-0A940FF87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225310"/>
              </p:ext>
            </p:extLst>
          </p:nvPr>
        </p:nvGraphicFramePr>
        <p:xfrm>
          <a:off x="304800" y="1981199"/>
          <a:ext cx="10515600" cy="3701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343">
                  <a:extLst>
                    <a:ext uri="{9D8B030D-6E8A-4147-A177-3AD203B41FA5}">
                      <a16:colId xmlns:a16="http://schemas.microsoft.com/office/drawing/2014/main" val="3243707490"/>
                    </a:ext>
                  </a:extLst>
                </a:gridCol>
                <a:gridCol w="5214257">
                  <a:extLst>
                    <a:ext uri="{9D8B030D-6E8A-4147-A177-3AD203B41FA5}">
                      <a16:colId xmlns:a16="http://schemas.microsoft.com/office/drawing/2014/main" val="3913688099"/>
                    </a:ext>
                  </a:extLst>
                </a:gridCol>
              </a:tblGrid>
              <a:tr h="370114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2800"/>
                        <a:t>hallitsevaa kulttuurista tietovarantoa sekä erityispedagogiikkaan ja sen käytäntöihin sisältyvää kate-</a:t>
                      </a:r>
                      <a:r>
                        <a:rPr lang="fi-FI" sz="2800" err="1"/>
                        <a:t>gorisointia</a:t>
                      </a:r>
                      <a:r>
                        <a:rPr lang="fi-FI" sz="2800"/>
                        <a:t> tukevana ihmisten yksilöllisenä ominaisuutena</a:t>
                      </a:r>
                    </a:p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2800"/>
                        <a:t>suhteellisuutta ja ihmisten monimuotoisuutta rakentavana, postmodernistisena sosiaalisena ja kulttuurisena moninaisuutena </a:t>
                      </a:r>
                    </a:p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681364"/>
                  </a:ext>
                </a:extLst>
              </a:tr>
            </a:tbl>
          </a:graphicData>
        </a:graphic>
      </p:graphicFrame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B5DADAF-9C59-40B9-A293-34869DEA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FC00021A-4784-4096-BF9B-1B1DE6B07957}"/>
              </a:ext>
            </a:extLst>
          </p:cNvPr>
          <p:cNvSpPr/>
          <p:nvPr/>
        </p:nvSpPr>
        <p:spPr>
          <a:xfrm>
            <a:off x="1534886" y="5889171"/>
            <a:ext cx="8577943" cy="7402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/>
              <a:t>Mihin tätä tietoa voidaan käyttää? Mitä tiedosta seuraa? Tarvitaanko jotain lisätietoa?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42CD54-189F-8C44-81BF-937085E7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65E4-66B2-4397-ABF0-E9B52D884524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2963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Yliyksilöllistävä–</a:t>
            </a:r>
            <a:r>
              <a:rPr lang="fi-FI" err="1"/>
              <a:t>toiseuttava</a:t>
            </a:r>
            <a:r>
              <a:rPr lang="fi-FI"/>
              <a:t>-diskurssi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10200" y="1555994"/>
            <a:ext cx="5181600" cy="4351338"/>
          </a:xfrm>
        </p:spPr>
        <p:txBody>
          <a:bodyPr>
            <a:normAutofit/>
          </a:bodyPr>
          <a:lstStyle/>
          <a:p>
            <a:endParaRPr lang="fi-FI"/>
          </a:p>
          <a:p>
            <a:r>
              <a:rPr lang="fi-FI"/>
              <a:t>edustavat sekä kulttuurissa vallitsevia näkemyksiä erilaisuudesta että kasvatuskonteksteissa toistuvasti kuvattua kasvattajien totuttua ajattelutapaa</a:t>
            </a:r>
          </a:p>
          <a:p>
            <a:r>
              <a:rPr lang="fi-FI"/>
              <a:t>erilaisuuden ongelmallisuuden ja erityiskasvatuksen eristävien käytäntöjen seuraamuksia 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228600" y="2010291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Kategoriat:</a:t>
            </a:r>
          </a:p>
          <a:p>
            <a:r>
              <a:rPr lang="fi-FI"/>
              <a:t>vaativa kohdattava, vammaisuus, pelottava, ennakkoluuloisuus sekä kielteisyys</a:t>
            </a:r>
          </a:p>
        </p:txBody>
      </p:sp>
      <p:sp>
        <p:nvSpPr>
          <p:cNvPr id="4" name="Suorakulmio 3"/>
          <p:cNvSpPr/>
          <p:nvPr/>
        </p:nvSpPr>
        <p:spPr>
          <a:xfrm>
            <a:off x="5132075" y="6226935"/>
            <a:ext cx="6322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/>
              <a:t>(</a:t>
            </a:r>
            <a:r>
              <a:rPr lang="fi-FI" err="1"/>
              <a:t>Mietola</a:t>
            </a:r>
            <a:r>
              <a:rPr lang="fi-FI"/>
              <a:t> 2014; Thomas &amp; </a:t>
            </a:r>
            <a:r>
              <a:rPr lang="fi-FI" err="1"/>
              <a:t>Loxley</a:t>
            </a:r>
            <a:r>
              <a:rPr lang="fi-FI"/>
              <a:t> 2000; Robin-</a:t>
            </a:r>
            <a:r>
              <a:rPr lang="fi-FI" err="1"/>
              <a:t>son</a:t>
            </a:r>
            <a:r>
              <a:rPr lang="fi-FI"/>
              <a:t> &amp; </a:t>
            </a:r>
            <a:r>
              <a:rPr lang="fi-FI" err="1"/>
              <a:t>Dìaz</a:t>
            </a:r>
            <a:r>
              <a:rPr lang="fi-FI"/>
              <a:t> 2006) 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429937" y="1456076"/>
            <a:ext cx="5566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Hermanfors Kaisu. (2017). Erilaisuuden diskurssit erityispedagogisessa kontekstissa. KASVATUS 48 (2), 110-127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927C01BD-E1CA-4349-AD3D-9D0B4550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FA575BE4-EDB9-1714-F2B4-39E6E63E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4693F-25CD-40E7-A40F-DE81FC10DDFB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230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Yliyksilöllistävä–yleistävä-diskurssi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407708"/>
          </a:xfrm>
        </p:spPr>
        <p:txBody>
          <a:bodyPr/>
          <a:lstStyle/>
          <a:p>
            <a:pPr marL="0" indent="0">
              <a:buNone/>
            </a:pPr>
            <a:r>
              <a:rPr lang="fi-FI"/>
              <a:t>Kategoriat:</a:t>
            </a:r>
          </a:p>
          <a:p>
            <a:r>
              <a:rPr lang="fi-FI"/>
              <a:t>tiedon tarve, yksilöllisyys, persoonasta riippuva määrittely, oma henkilökohtainen erilaisuus sekä kristillinen näkemys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2277181"/>
            <a:ext cx="5181600" cy="2791530"/>
          </a:xfrm>
        </p:spPr>
        <p:txBody>
          <a:bodyPr/>
          <a:lstStyle/>
          <a:p>
            <a:r>
              <a:rPr lang="fi-FI"/>
              <a:t>kuvastaa länsimaista liberaalin humanismin mukaista ajattelua ihmisten yksilöllisyydestä jota on korostettu koko 1900-luvun ajan suomalaisen koulujärjestelmän opetussuunnitelmissa.</a:t>
            </a:r>
          </a:p>
        </p:txBody>
      </p:sp>
      <p:sp>
        <p:nvSpPr>
          <p:cNvPr id="5" name="Suorakulmio 4"/>
          <p:cNvSpPr/>
          <p:nvPr/>
        </p:nvSpPr>
        <p:spPr>
          <a:xfrm>
            <a:off x="6172200" y="6176963"/>
            <a:ext cx="5782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err="1"/>
              <a:t>Mietola</a:t>
            </a:r>
            <a:r>
              <a:rPr lang="fi-FI"/>
              <a:t> ym. 2005; Suurpää 2002; Young 1990; Riitaoja 2013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184669" y="1328682"/>
            <a:ext cx="7531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Hermanfors Kaisu. (2017). Erilaisuuden diskurssit erityispedagogisessa kontekstissa. KASVATUS 48 (2), 110-127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6B342FD-41FC-49E5-968D-4C1D066D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F52C1ACE-A08F-7FC8-39AC-440FB90E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074B-ECE9-4815-9D27-6F6C9F4A25F0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3573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Yleistävä–sosiaalistava-diskurssi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72200" y="1543403"/>
            <a:ext cx="5181600" cy="4351338"/>
          </a:xfrm>
        </p:spPr>
        <p:txBody>
          <a:bodyPr>
            <a:normAutofit/>
          </a:bodyPr>
          <a:lstStyle/>
          <a:p>
            <a:endParaRPr lang="fi-FI" sz="2400"/>
          </a:p>
          <a:p>
            <a:r>
              <a:rPr lang="fi-FI" sz="2400"/>
              <a:t>erilaisuuden dialoginen määrittyminen yksilön ja ympäristön välisessä vuorovaikutuksessa kulttuurisine, normatiivisine ja retorisine ulottuvuuksineen (Suurpää 2002).</a:t>
            </a:r>
          </a:p>
          <a:p>
            <a:r>
              <a:rPr lang="fi-FI" sz="2400"/>
              <a:t>yliyksilöllistämisen vastadiskurssi </a:t>
            </a:r>
          </a:p>
          <a:p>
            <a:r>
              <a:rPr lang="fi-FI" sz="2400"/>
              <a:t>erilaisuuden juhlistaminen esim. erityiskasvatuksen vaihtoehtoisena diskurssina.</a:t>
            </a:r>
          </a:p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95559" y="1960562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Kategoriat:</a:t>
            </a:r>
          </a:p>
          <a:p>
            <a:r>
              <a:rPr lang="fi-FI"/>
              <a:t>erilaisuus yhteiskunnallisena ilmiönä, rikkautena, kaikkien erilaisuutena, tasa-arvoisuutena, moninaisuutena ja samanlaisuutena. </a:t>
            </a:r>
          </a:p>
        </p:txBody>
      </p:sp>
      <p:sp>
        <p:nvSpPr>
          <p:cNvPr id="6" name="Suorakulmio 5"/>
          <p:cNvSpPr/>
          <p:nvPr/>
        </p:nvSpPr>
        <p:spPr>
          <a:xfrm>
            <a:off x="6172200" y="6317734"/>
            <a:ext cx="5181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err="1"/>
              <a:t>Tharp</a:t>
            </a:r>
            <a:r>
              <a:rPr lang="fi-FI"/>
              <a:t> 2012; Thomas &amp; </a:t>
            </a:r>
            <a:r>
              <a:rPr lang="fi-FI" err="1"/>
              <a:t>Loxley</a:t>
            </a:r>
            <a:r>
              <a:rPr lang="fi-FI"/>
              <a:t> 2007; </a:t>
            </a:r>
            <a:r>
              <a:rPr lang="fi-FI" err="1"/>
              <a:t>Mietola</a:t>
            </a:r>
            <a:r>
              <a:rPr lang="fi-FI"/>
              <a:t> 2014 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4632072" y="1363960"/>
            <a:ext cx="7316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Hermanfors Kaisu. (2017). Erilaisuuden diskurssit erityispedagogisessa kontekstissa. KASVATUS 48 (2), 110-127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E6132E-16E0-4335-AECD-B0E9AA803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106CA93-8D27-534E-5813-BCF381A6D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0034-9906-49DE-8152-7986F608EE4E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498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Sosiaalistava–</a:t>
            </a:r>
            <a:r>
              <a:rPr lang="fi-FI" err="1"/>
              <a:t>toiseuttava</a:t>
            </a:r>
            <a:r>
              <a:rPr lang="fi-FI"/>
              <a:t>-diskurssi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Erilaisuuden vertaaminen normaalista poikkeamiseen kuvastaa modernin yhteiskunnan ihmisihanteen normaalistamista, keskiarvoista ihmisyyttä</a:t>
            </a:r>
          </a:p>
          <a:p>
            <a:r>
              <a:rPr lang="fi-FI"/>
              <a:t>Kuvastaa myös koululaitoksen tehtävää normaalin ja poikkeavan jaottelussa, mikä osaltaan heijastuu oppilaiden negatiivisena leimautumisena.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181600" cy="4351338"/>
          </a:xfrm>
        </p:spPr>
        <p:txBody>
          <a:bodyPr>
            <a:normAutofit lnSpcReduction="10000"/>
          </a:bodyPr>
          <a:lstStyle/>
          <a:p>
            <a:endParaRPr lang="fi-FI"/>
          </a:p>
          <a:p>
            <a:r>
              <a:rPr lang="fi-FI"/>
              <a:t>yleinen </a:t>
            </a:r>
            <a:r>
              <a:rPr lang="fi-FI" err="1"/>
              <a:t>toiseuttamisen</a:t>
            </a:r>
            <a:r>
              <a:rPr lang="fi-FI"/>
              <a:t> tuottamisen näkökulma, jossa on luotu ero itsen ja toisen välille. </a:t>
            </a:r>
          </a:p>
          <a:p>
            <a:r>
              <a:rPr lang="fi-FI"/>
              <a:t>erilaisuus määrittää implisiittisesti normaalin </a:t>
            </a:r>
          </a:p>
          <a:p>
            <a:r>
              <a:rPr lang="fi-FI"/>
              <a:t>sisältää normaalista poikkeavuutta koskevien erilaisuuden kategorisointien lisäksi negatiivista leimautumista</a:t>
            </a:r>
          </a:p>
        </p:txBody>
      </p:sp>
      <p:sp>
        <p:nvSpPr>
          <p:cNvPr id="5" name="Suorakulmio 4"/>
          <p:cNvSpPr/>
          <p:nvPr/>
        </p:nvSpPr>
        <p:spPr>
          <a:xfrm>
            <a:off x="478948" y="6395522"/>
            <a:ext cx="2742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/>
              <a:t>Vehmas 2005b; Rinne 2012</a:t>
            </a:r>
          </a:p>
        </p:txBody>
      </p:sp>
      <p:sp>
        <p:nvSpPr>
          <p:cNvPr id="6" name="Suorakulmio 5"/>
          <p:cNvSpPr/>
          <p:nvPr/>
        </p:nvSpPr>
        <p:spPr>
          <a:xfrm>
            <a:off x="6679618" y="6311900"/>
            <a:ext cx="2194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err="1"/>
              <a:t>Dervin</a:t>
            </a:r>
            <a:r>
              <a:rPr lang="fi-FI"/>
              <a:t> &amp; Keihäs 2013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4684731" y="1439366"/>
            <a:ext cx="7507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Hermanfors Kaisu. (2017). Erilaisuuden diskurssit erityispedagogisessa kontekstissa. KASVATUS 48 (2), 110-127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F6FC815-9B19-406E-BAFF-20B4D5D72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B463EAC0-8FEF-0A20-74EA-CACA01EC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DCF6-2FD4-4DE5-92CF-96D33C51C519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3982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Diskursseissa erilaisuuden tuottaminen näyttäytyy kaksijakoisena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/>
          </a:p>
          <a:p>
            <a:r>
              <a:rPr lang="fi-FI"/>
              <a:t>yhtäältä hallitsevaa kulttuurista tietovarantoa sekä erityispedagogiikkaan ja sen käytäntöihin sisältyvää kate-</a:t>
            </a:r>
            <a:r>
              <a:rPr lang="fi-FI" err="1"/>
              <a:t>gorisointia</a:t>
            </a:r>
            <a:r>
              <a:rPr lang="fi-FI"/>
              <a:t> tukevana essentiaalisena ihmisten yksilöllisenä ominaisuutena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/>
          </a:p>
          <a:p>
            <a:r>
              <a:rPr lang="fi-FI"/>
              <a:t>toisaalta lähes yhtä vahvasti suhteellisuutta ja ihmisten </a:t>
            </a:r>
            <a:r>
              <a:rPr lang="fi-FI" err="1"/>
              <a:t>mo-nimuotoisuutta</a:t>
            </a:r>
            <a:r>
              <a:rPr lang="fi-FI"/>
              <a:t> rakentavana, postmodernistisena sosiaalisena ja kulttuurisena moninaisuutena </a:t>
            </a:r>
          </a:p>
        </p:txBody>
      </p:sp>
      <p:sp>
        <p:nvSpPr>
          <p:cNvPr id="5" name="Suorakulmio 4"/>
          <p:cNvSpPr/>
          <p:nvPr/>
        </p:nvSpPr>
        <p:spPr>
          <a:xfrm>
            <a:off x="6245363" y="6170097"/>
            <a:ext cx="3628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/>
              <a:t>Thomas &amp; </a:t>
            </a:r>
            <a:r>
              <a:rPr lang="fi-FI" err="1"/>
              <a:t>Loxley</a:t>
            </a:r>
            <a:r>
              <a:rPr lang="fi-FI"/>
              <a:t> 2007; Young 1990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31E666-C9F7-4437-8463-C3DFCE28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FE0FE64-BE9B-2DD7-36E4-55DE2B42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F59-BC71-4A35-B61B-850004BECEFA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137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3799D-607F-48DF-823F-2C9380DB803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FF33CC"/>
            </a:solidFill>
          </a:ln>
        </p:spPr>
        <p:txBody>
          <a:bodyPr>
            <a:normAutofit/>
          </a:bodyPr>
          <a:lstStyle/>
          <a:p>
            <a:r>
              <a:rPr lang="fi-FI" sz="3600" b="1"/>
              <a:t>          Tavoitteet, sisällöt, tehtävät, koonti ja arviointi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88E884D-CF3B-4F76-91FD-00B44D92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</a:t>
            </a:r>
            <a:r>
              <a:rPr lang="fi-FI" err="1"/>
              <a:t>aokk</a:t>
            </a:r>
            <a:r>
              <a:rPr lang="fi-FI"/>
              <a:t> tiistai 9. elokuu 2022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61B6F4CD-C320-49FE-ADE9-99EAAE2C457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5882213" y="2197317"/>
            <a:ext cx="5151634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  <a:t>Opintojaksolla perehdyt erityiskasvatuksen perustaan ja käsitteistöön sekä erityispedagogiikan alalla tehtävään tutkimukseen ja tutkimustiedon soveltavaan käyttöön. </a:t>
            </a:r>
            <a:endParaRPr kumimoji="0" lang="fi-FI" altLang="fi-FI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400" b="0" i="0" u="none" strike="noStrike" cap="none" normalizeH="0" baseline="0" dirty="0">
              <a:ln>
                <a:noFill/>
              </a:ln>
              <a:solidFill>
                <a:srgbClr val="373A3C"/>
              </a:solidFill>
              <a:effectLst/>
              <a:latin typeface="Open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  <a:t>Opintojakson  osiot:</a:t>
            </a:r>
            <a:endParaRPr kumimoji="0" lang="fi-FI" altLang="fi-FI" sz="14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OpenSan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i-FI" altLang="fi-FI" sz="1400" dirty="0">
                <a:solidFill>
                  <a:srgbClr val="212529"/>
                </a:solidFill>
                <a:latin typeface="OpenSans"/>
              </a:rPr>
              <a:t>1. Erityispedagogiikka</a:t>
            </a: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Sans"/>
              </a:rPr>
              <a:t> tieteenalana</a:t>
            </a:r>
            <a:b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Sans"/>
              </a:rPr>
            </a:b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Sans"/>
              </a:rPr>
              <a:t>2. Erityispedagogiikan alan tutkimus</a:t>
            </a:r>
            <a:b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Sans"/>
              </a:rPr>
            </a:b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Sans"/>
              </a:rPr>
              <a:t>3. Erityiskasvatus elämänkulun eri vaiheissa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fi-FI" altLang="fi-FI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  <a:t>Osiot aineistoineen ja tehtävineen ohjaavat sinua  </a:t>
            </a:r>
            <a:b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</a:br>
            <a:endParaRPr kumimoji="0" lang="fi-FI" altLang="fi-FI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  <a:t>selvittämään ja pohtimaan  erityiskasvatuksen filosofista taustaa ja eettisiä periaatteita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  <a:t>perehtymään erityiskasvatuksen käytäntöön, erityisopetukseen ja erityiseen tukeen, moninaisissa ympäristöissä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  <a:t>tutustumaan  erityispedagogiikan tiedonmuodostukseen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  <a:t>pohtimaan omaa suhdetta erityiseen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1400" b="0" i="0" u="none" strike="noStrike" cap="none" normalizeH="0" baseline="0" dirty="0">
                <a:ln>
                  <a:noFill/>
                </a:ln>
                <a:solidFill>
                  <a:srgbClr val="373A3C"/>
                </a:solidFill>
                <a:effectLst/>
                <a:latin typeface="OpenSans"/>
              </a:rPr>
              <a:t>tarkastelemaan inkluusion tilaa ja kehitysvaihetta työyhteisössä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88BA624A-A838-40A0-A19B-B50D7DC9B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47" y="2197317"/>
            <a:ext cx="5044013" cy="415903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E4B48C-D7B3-39A2-66F8-3341BF33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3966E-D2B4-4C1E-9E90-95C1EB4926A1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890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F0FDCD5-CB4A-46E3-BC60-5D6B714E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06" y="328751"/>
            <a:ext cx="11355387" cy="83339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fi-FI" sz="2700"/>
              <a:t>	Erityopettaja</a:t>
            </a:r>
            <a:r>
              <a:rPr lang="fi-FI" sz="2700" dirty="0"/>
              <a:t> tutkijana</a:t>
            </a:r>
            <a:r>
              <a:rPr lang="fi-FI" sz="2700" b="1" dirty="0"/>
              <a:t>: </a:t>
            </a:r>
            <a:br>
              <a:rPr lang="fi-FI" sz="2700" b="1" dirty="0"/>
            </a:br>
            <a:r>
              <a:rPr lang="fi-FI" sz="2700" b="1" dirty="0"/>
              <a:t>                          tutkittu tieto + kokemus = erityisen tuen kehittämisen ainekset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204E646-8353-4FA5-AFAC-0054A06DD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4919" y="1682371"/>
            <a:ext cx="5183188" cy="584775"/>
          </a:xfrm>
        </p:spPr>
        <p:txBody>
          <a:bodyPr/>
          <a:lstStyle/>
          <a:p>
            <a:r>
              <a:rPr lang="fi-FI"/>
              <a:t>Tutkiva oppiminen (pedagoginen malli)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9E24C-5538-427A-A8BF-50CA191C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pic>
        <p:nvPicPr>
          <p:cNvPr id="11" name="Kuva 1">
            <a:extLst>
              <a:ext uri="{FF2B5EF4-FFF2-40B4-BE49-F238E27FC236}">
                <a16:creationId xmlns:a16="http://schemas.microsoft.com/office/drawing/2014/main" id="{ED80B1E0-AEE7-49AA-944A-5FFA5CF49DE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18314" y="2267146"/>
            <a:ext cx="5970520" cy="34337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7CA80A2-7394-445E-92A4-78750409E442}"/>
              </a:ext>
            </a:extLst>
          </p:cNvPr>
          <p:cNvSpPr txBox="1"/>
          <p:nvPr/>
        </p:nvSpPr>
        <p:spPr>
          <a:xfrm>
            <a:off x="1632857" y="2675136"/>
            <a:ext cx="2590800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pyrkimyksenä on ymmärtää tarkasteltavia ilmiöitä ja/tai ratkaista monimutkaisia ongelmia.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Tietoa rakennetaan yhteisössä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ratkaisut perustellaan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BF2430AD-CF52-4ADF-92E9-59C82F1A8CEB}"/>
              </a:ext>
            </a:extLst>
          </p:cNvPr>
          <p:cNvSpPr txBox="1"/>
          <p:nvPr/>
        </p:nvSpPr>
        <p:spPr>
          <a:xfrm>
            <a:off x="596900" y="6083300"/>
            <a:ext cx="344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Moodlen työtilaan…</a:t>
            </a:r>
          </a:p>
        </p:txBody>
      </p:sp>
    </p:spTree>
    <p:extLst>
      <p:ext uri="{BB962C8B-B14F-4D97-AF65-F5344CB8AC3E}">
        <p14:creationId xmlns:p14="http://schemas.microsoft.com/office/powerpoint/2010/main" val="110973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C1B4CD-13AD-4D0C-999C-5B1098B3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/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E69575-19C4-45C7-90C9-4B1C33550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1520825"/>
            <a:ext cx="3510280" cy="4351338"/>
          </a:xfrm>
          <a:solidFill>
            <a:schemeClr val="bg1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2509838" algn="l"/>
              </a:tabLst>
            </a:pPr>
            <a:r>
              <a:rPr lang="fi-FI">
                <a:highlight>
                  <a:srgbClr val="00FF00"/>
                </a:highlight>
              </a:rPr>
              <a:t>Erityispedagogiikka tieteenalana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600"/>
              <a:t> Aineistot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600"/>
              <a:t> Tehtäväosuus</a:t>
            </a:r>
          </a:p>
          <a:p>
            <a:pPr lvl="1"/>
            <a:r>
              <a:rPr lang="fi-FI"/>
              <a:t>Kertaa käsitteitä ja inklusiivisen koulun tsekkauslista</a:t>
            </a:r>
          </a:p>
          <a:p>
            <a:pPr lvl="1">
              <a:lnSpc>
                <a:spcPct val="120000"/>
              </a:lnSpc>
            </a:pPr>
            <a:r>
              <a:rPr lang="fi-FI" sz="2800" i="1">
                <a:highlight>
                  <a:srgbClr val="FFFF00"/>
                </a:highlight>
              </a:rPr>
              <a:t>Tehtävä 1</a:t>
            </a:r>
            <a:r>
              <a:rPr lang="fi-FI" sz="2600" i="1">
                <a:highlight>
                  <a:srgbClr val="FFFF00"/>
                </a:highlight>
              </a:rPr>
              <a:t>. </a:t>
            </a:r>
            <a:r>
              <a:rPr lang="fi-FI" sz="2200">
                <a:solidFill>
                  <a:srgbClr val="373A3C"/>
                </a:solidFill>
                <a:latin typeface="OpenSans"/>
              </a:rPr>
              <a:t>Pohdi materiaalin avulla työyhteisösi saavutettavuutta ja inklusiivista toimintaa. Mikä toimii ja mitä vielä tulisi kehittää?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fi-FI" sz="2200">
              <a:solidFill>
                <a:srgbClr val="373A3C"/>
              </a:solidFill>
              <a:latin typeface="OpenSans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C7CC47-FC49-4DB7-BF29-0D2D5676C78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655686" y="1520825"/>
            <a:ext cx="3365241" cy="4351338"/>
          </a:xfrm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i-FI" sz="2400">
                <a:highlight>
                  <a:srgbClr val="00FFFF"/>
                </a:highlight>
              </a:rPr>
              <a:t>Erityispedagogiikan alan tutkimus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/>
              <a:t> </a:t>
            </a:r>
            <a:r>
              <a:rPr lang="fi-FI" sz="2200"/>
              <a:t>Aineistot ja oma valintsema tutkimus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/>
              <a:t> Tehtäväosuus</a:t>
            </a:r>
          </a:p>
          <a:p>
            <a:pPr lvl="1"/>
            <a:r>
              <a:rPr lang="fi-FI" i="1">
                <a:solidFill>
                  <a:srgbClr val="373A3C"/>
                </a:solidFill>
                <a:effectLst/>
                <a:highlight>
                  <a:srgbClr val="FFFF00"/>
                </a:highlight>
                <a:latin typeface="OpenSans"/>
              </a:rPr>
              <a:t>Tehtävä 2</a:t>
            </a:r>
            <a:r>
              <a:rPr lang="fi-FI" i="0">
                <a:solidFill>
                  <a:srgbClr val="373A3C"/>
                </a:solidFill>
                <a:effectLst/>
                <a:latin typeface="OpenSans"/>
              </a:rPr>
              <a:t>. </a:t>
            </a:r>
            <a:r>
              <a:rPr lang="fi-FI" sz="2000">
                <a:solidFill>
                  <a:srgbClr val="373A3C"/>
                </a:solidFill>
                <a:latin typeface="OpenSans"/>
              </a:rPr>
              <a:t>Perehdy valitsemaasi tutkimukseen ja kirjoita sen perusteella teksti, josta selviää……</a:t>
            </a:r>
          </a:p>
          <a:p>
            <a:pPr marL="0" indent="0" algn="l">
              <a:buNone/>
            </a:pPr>
            <a:endParaRPr lang="fi-FI" i="0">
              <a:solidFill>
                <a:srgbClr val="373A3C"/>
              </a:solidFill>
              <a:effectLst/>
              <a:latin typeface="OpenSans"/>
            </a:endParaRPr>
          </a:p>
          <a:p>
            <a:pPr marL="514350" indent="-514350">
              <a:buAutoNum type="arabicPeriod"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  <p:sp>
        <p:nvSpPr>
          <p:cNvPr id="5" name="Sisällön paikkamerkki 3">
            <a:extLst>
              <a:ext uri="{FF2B5EF4-FFF2-40B4-BE49-F238E27FC236}">
                <a16:creationId xmlns:a16="http://schemas.microsoft.com/office/drawing/2014/main" id="{865686E7-4396-46A7-99CC-F7141759FED4}"/>
              </a:ext>
            </a:extLst>
          </p:cNvPr>
          <p:cNvSpPr txBox="1">
            <a:spLocks/>
          </p:cNvSpPr>
          <p:nvPr/>
        </p:nvSpPr>
        <p:spPr>
          <a:xfrm>
            <a:off x="8547978" y="1690688"/>
            <a:ext cx="32461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i-FI"/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12E33DD5-72C3-4131-9C8D-09AD38D15C66}"/>
              </a:ext>
            </a:extLst>
          </p:cNvPr>
          <p:cNvSpPr txBox="1">
            <a:spLocks/>
          </p:cNvSpPr>
          <p:nvPr/>
        </p:nvSpPr>
        <p:spPr>
          <a:xfrm>
            <a:off x="8419573" y="1474153"/>
            <a:ext cx="3365241" cy="4351338"/>
          </a:xfrm>
          <a:prstGeom prst="rect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fi-FI" sz="3400">
                <a:highlight>
                  <a:srgbClr val="FF00FF"/>
                </a:highlight>
              </a:rPr>
              <a:t>Erityiskasvatus elämänkulun eri vaiheissa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i-FI" sz="3400"/>
              <a:t> </a:t>
            </a:r>
            <a:r>
              <a:rPr lang="fi-FI" sz="3100"/>
              <a:t>Tallenteet (3)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fi-FI" sz="3600"/>
              <a:t> Tehtäväosuus</a:t>
            </a:r>
          </a:p>
          <a:p>
            <a:pPr>
              <a:lnSpc>
                <a:spcPct val="110000"/>
              </a:lnSpc>
            </a:pPr>
            <a:r>
              <a:rPr lang="fi-FI" sz="3400" b="0" i="0">
                <a:solidFill>
                  <a:srgbClr val="373A3C"/>
                </a:solidFill>
                <a:effectLst/>
                <a:highlight>
                  <a:srgbClr val="FFFF00"/>
                </a:highlight>
                <a:latin typeface="OpenSans"/>
              </a:rPr>
              <a:t>Tehtävä 3. </a:t>
            </a:r>
            <a:r>
              <a:rPr lang="fi-FI" b="0" i="0">
                <a:solidFill>
                  <a:srgbClr val="373A3C"/>
                </a:solidFill>
                <a:effectLst/>
                <a:latin typeface="OpenSans"/>
              </a:rPr>
              <a:t>Pohdi tallenteiden perusteella näkökulmaa erityisyydestä. Kirjoita keskustelupalstalle. Lue ja kommentoi toisten palauttamia kirjoituksia.</a:t>
            </a:r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8A356709-5A53-49EB-B2CF-6DE7089010E5}"/>
              </a:ext>
            </a:extLst>
          </p:cNvPr>
          <p:cNvSpPr txBox="1"/>
          <p:nvPr/>
        </p:nvSpPr>
        <p:spPr>
          <a:xfrm>
            <a:off x="965200" y="531495"/>
            <a:ext cx="1011007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3200" dirty="0"/>
              <a:t>		Mitä tehdään  ja miten edetään?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189DB32-5DBA-B509-0F0E-4EF0141A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63206A6-DA97-0650-CCA8-F8B04778C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8E4C5-1F2F-4531-A9CB-357D5CA0EA08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81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F0FDCD5-CB4A-46E3-BC60-5D6B714E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06" y="328751"/>
            <a:ext cx="11355387" cy="83339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fi-FI" sz="2700" dirty="0"/>
              <a:t>	Erityisopettaja tutkijana - </a:t>
            </a:r>
            <a:r>
              <a:rPr lang="fi-FI" sz="2700" b="1" dirty="0"/>
              <a:t>Miksi? Mitä? Miten?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9E24C-5538-427A-A8BF-50CA191C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A80A2-7394-445E-92A4-78750409E442}"/>
              </a:ext>
            </a:extLst>
          </p:cNvPr>
          <p:cNvSpPr txBox="1"/>
          <p:nvPr/>
        </p:nvSpPr>
        <p:spPr>
          <a:xfrm>
            <a:off x="596900" y="1859339"/>
            <a:ext cx="4225471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Miksi tutkimus  tuottaa/ on tärkeää ammatilliselle koulutukselle?</a:t>
            </a:r>
          </a:p>
          <a:p>
            <a:endParaRPr lang="fi-FI" dirty="0"/>
          </a:p>
          <a:p>
            <a:r>
              <a:rPr lang="fi-FI" dirty="0"/>
              <a:t>Mitä ammatillisessa koulutuksessa on merkityksellistä tutkia?</a:t>
            </a:r>
          </a:p>
          <a:p>
            <a:endParaRPr lang="fi-FI" dirty="0"/>
          </a:p>
          <a:p>
            <a:r>
              <a:rPr lang="fi-FI" dirty="0"/>
              <a:t>Mitä on tutkittu?</a:t>
            </a:r>
          </a:p>
          <a:p>
            <a:endParaRPr lang="fi-FI" dirty="0"/>
          </a:p>
          <a:p>
            <a:r>
              <a:rPr lang="fi-FI" dirty="0"/>
              <a:t>Mistä tutkimustietoa tavoittaa?</a:t>
            </a:r>
          </a:p>
          <a:p>
            <a:endParaRPr lang="fi-FI" dirty="0"/>
          </a:p>
          <a:p>
            <a:r>
              <a:rPr lang="fi-FI" dirty="0"/>
              <a:t>Mikä on luotettava tutkimus?</a:t>
            </a:r>
          </a:p>
          <a:p>
            <a:endParaRPr lang="fi-FI" dirty="0"/>
          </a:p>
          <a:p>
            <a:endParaRPr lang="fi-FI"/>
          </a:p>
          <a:p>
            <a:endParaRPr lang="fi-FI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BF2430AD-CF52-4ADF-92E9-59C82F1A8CEB}"/>
              </a:ext>
            </a:extLst>
          </p:cNvPr>
          <p:cNvSpPr txBox="1"/>
          <p:nvPr/>
        </p:nvSpPr>
        <p:spPr>
          <a:xfrm>
            <a:off x="596900" y="6083300"/>
            <a:ext cx="344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Moodlen työtilaan…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B73447-F7B8-6A63-4B82-229478E23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916952"/>
            <a:ext cx="5183188" cy="3684588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F92B51FD-8858-C325-B3E7-0A9D41C4AF20}"/>
              </a:ext>
            </a:extLst>
          </p:cNvPr>
          <p:cNvSpPr txBox="1"/>
          <p:nvPr/>
        </p:nvSpPr>
        <p:spPr>
          <a:xfrm>
            <a:off x="6475186" y="1891473"/>
            <a:ext cx="4225471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Miksi tutkimus  tuottaa/ on tärkeää </a:t>
            </a:r>
            <a:r>
              <a:rPr lang="fi-FI" dirty="0" err="1"/>
              <a:t>amm</a:t>
            </a:r>
            <a:r>
              <a:rPr lang="fi-FI" dirty="0"/>
              <a:t>. Erityisopetukselle?</a:t>
            </a:r>
          </a:p>
          <a:p>
            <a:endParaRPr lang="fi-FI" dirty="0"/>
          </a:p>
          <a:p>
            <a:r>
              <a:rPr lang="fi-FI" dirty="0"/>
              <a:t>Mitä ammatillisessa erityisopetuksessa on merkityksellistä tutkia?</a:t>
            </a:r>
          </a:p>
          <a:p>
            <a:endParaRPr lang="fi-FI" dirty="0"/>
          </a:p>
          <a:p>
            <a:r>
              <a:rPr lang="fi-FI" dirty="0"/>
              <a:t>Mitä on tutkittu?</a:t>
            </a:r>
          </a:p>
          <a:p>
            <a:endParaRPr lang="fi-FI" dirty="0"/>
          </a:p>
          <a:p>
            <a:r>
              <a:rPr lang="fi-FI" dirty="0"/>
              <a:t>Tutkimusmenetelmät?</a:t>
            </a:r>
          </a:p>
          <a:p>
            <a:endParaRPr lang="fi-FI" dirty="0"/>
          </a:p>
          <a:p>
            <a:r>
              <a:rPr lang="fi-FI" dirty="0"/>
              <a:t>Miten tutkimustietoa käytetään?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996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>
            <a:extLst>
              <a:ext uri="{FF2B5EF4-FFF2-40B4-BE49-F238E27FC236}">
                <a16:creationId xmlns:a16="http://schemas.microsoft.com/office/drawing/2014/main" id="{96CF4543-EB19-4D1F-BBF0-ADD214DCA891}"/>
              </a:ext>
            </a:extLst>
          </p:cNvPr>
          <p:cNvSpPr txBox="1"/>
          <p:nvPr/>
        </p:nvSpPr>
        <p:spPr>
          <a:xfrm>
            <a:off x="6681650" y="1210360"/>
            <a:ext cx="39972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b="1" i="0" dirty="0">
                <a:solidFill>
                  <a:srgbClr val="373A3C"/>
                </a:solidFill>
                <a:effectLst/>
                <a:latin typeface="OpenSans"/>
              </a:rPr>
              <a:t>Tehtävä 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3A3C"/>
                </a:solidFill>
                <a:effectLst/>
                <a:latin typeface="OpenSans"/>
              </a:rPr>
              <a:t> saavutettavuus ja inklusiivinen toiminta työyhteisössäni?</a:t>
            </a:r>
          </a:p>
          <a:p>
            <a:pPr algn="l"/>
            <a:endParaRPr lang="fi-FI" b="1" i="0" dirty="0">
              <a:solidFill>
                <a:srgbClr val="373A3C"/>
              </a:solidFill>
              <a:effectLst/>
              <a:latin typeface="OpenSans"/>
            </a:endParaRPr>
          </a:p>
          <a:p>
            <a:pPr algn="l"/>
            <a:r>
              <a:rPr lang="fi-FI" b="1" i="0" dirty="0">
                <a:solidFill>
                  <a:srgbClr val="373A3C"/>
                </a:solidFill>
                <a:effectLst/>
                <a:latin typeface="OpenSans"/>
              </a:rPr>
              <a:t>Tehtävä 2.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3A3C"/>
                </a:solidFill>
                <a:effectLst/>
                <a:latin typeface="OpenSans"/>
              </a:rPr>
              <a:t>Perehtyminen erityispedagogiikan alan tutkimukseen</a:t>
            </a:r>
          </a:p>
          <a:p>
            <a:pPr algn="l"/>
            <a:endParaRPr lang="fi-FI" b="1" i="0" dirty="0">
              <a:solidFill>
                <a:srgbClr val="373A3C"/>
              </a:solidFill>
              <a:effectLst/>
              <a:latin typeface="OpenSans"/>
            </a:endParaRPr>
          </a:p>
          <a:p>
            <a:pPr algn="l"/>
            <a:r>
              <a:rPr lang="fi-FI" b="1" i="0" dirty="0">
                <a:solidFill>
                  <a:srgbClr val="373A3C"/>
                </a:solidFill>
                <a:effectLst/>
                <a:latin typeface="OpenSans"/>
              </a:rPr>
              <a:t>Tehtävä 3.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 dirty="0">
                <a:solidFill>
                  <a:srgbClr val="373A3C"/>
                </a:solidFill>
                <a:effectLst/>
                <a:latin typeface="OpenSans"/>
              </a:rPr>
              <a:t>Tallenteiden kuvaama näkökulma erityisyyteen ja tukeen?</a:t>
            </a:r>
          </a:p>
        </p:txBody>
      </p:sp>
      <p:sp>
        <p:nvSpPr>
          <p:cNvPr id="23" name="Vapaamuotoinen: Muoto 22">
            <a:extLst>
              <a:ext uri="{FF2B5EF4-FFF2-40B4-BE49-F238E27FC236}">
                <a16:creationId xmlns:a16="http://schemas.microsoft.com/office/drawing/2014/main" id="{9095702F-1FC7-4C37-81FE-E10582BC2DD9}"/>
              </a:ext>
            </a:extLst>
          </p:cNvPr>
          <p:cNvSpPr/>
          <p:nvPr/>
        </p:nvSpPr>
        <p:spPr>
          <a:xfrm>
            <a:off x="6503441" y="2100092"/>
            <a:ext cx="4353652" cy="1536526"/>
          </a:xfrm>
          <a:custGeom>
            <a:avLst/>
            <a:gdLst>
              <a:gd name="connsiteX0" fmla="*/ 653143 w 4424865"/>
              <a:gd name="connsiteY0" fmla="*/ 385 h 955655"/>
              <a:gd name="connsiteX1" fmla="*/ 348343 w 4424865"/>
              <a:gd name="connsiteY1" fmla="*/ 33042 h 955655"/>
              <a:gd name="connsiteX2" fmla="*/ 206829 w 4424865"/>
              <a:gd name="connsiteY2" fmla="*/ 141899 h 955655"/>
              <a:gd name="connsiteX3" fmla="*/ 108857 w 4424865"/>
              <a:gd name="connsiteY3" fmla="*/ 261642 h 955655"/>
              <a:gd name="connsiteX4" fmla="*/ 54429 w 4424865"/>
              <a:gd name="connsiteY4" fmla="*/ 370499 h 955655"/>
              <a:gd name="connsiteX5" fmla="*/ 0 w 4424865"/>
              <a:gd name="connsiteY5" fmla="*/ 457585 h 955655"/>
              <a:gd name="connsiteX6" fmla="*/ 21771 w 4424865"/>
              <a:gd name="connsiteY6" fmla="*/ 588213 h 955655"/>
              <a:gd name="connsiteX7" fmla="*/ 87086 w 4424865"/>
              <a:gd name="connsiteY7" fmla="*/ 653527 h 955655"/>
              <a:gd name="connsiteX8" fmla="*/ 391886 w 4424865"/>
              <a:gd name="connsiteY8" fmla="*/ 740613 h 955655"/>
              <a:gd name="connsiteX9" fmla="*/ 925286 w 4424865"/>
              <a:gd name="connsiteY9" fmla="*/ 729727 h 955655"/>
              <a:gd name="connsiteX10" fmla="*/ 1197429 w 4424865"/>
              <a:gd name="connsiteY10" fmla="*/ 675299 h 955655"/>
              <a:gd name="connsiteX11" fmla="*/ 1295400 w 4424865"/>
              <a:gd name="connsiteY11" fmla="*/ 664413 h 955655"/>
              <a:gd name="connsiteX12" fmla="*/ 2732314 w 4424865"/>
              <a:gd name="connsiteY12" fmla="*/ 707956 h 955655"/>
              <a:gd name="connsiteX13" fmla="*/ 3069771 w 4424865"/>
              <a:gd name="connsiteY13" fmla="*/ 773270 h 955655"/>
              <a:gd name="connsiteX14" fmla="*/ 3222171 w 4424865"/>
              <a:gd name="connsiteY14" fmla="*/ 795042 h 955655"/>
              <a:gd name="connsiteX15" fmla="*/ 3450771 w 4424865"/>
              <a:gd name="connsiteY15" fmla="*/ 882127 h 955655"/>
              <a:gd name="connsiteX16" fmla="*/ 3722914 w 4424865"/>
              <a:gd name="connsiteY16" fmla="*/ 903899 h 955655"/>
              <a:gd name="connsiteX17" fmla="*/ 3788229 w 4424865"/>
              <a:gd name="connsiteY17" fmla="*/ 914785 h 955655"/>
              <a:gd name="connsiteX18" fmla="*/ 4354286 w 4424865"/>
              <a:gd name="connsiteY18" fmla="*/ 882127 h 955655"/>
              <a:gd name="connsiteX19" fmla="*/ 4201886 w 4424865"/>
              <a:gd name="connsiteY19" fmla="*/ 87470 h 955655"/>
              <a:gd name="connsiteX20" fmla="*/ 4136571 w 4424865"/>
              <a:gd name="connsiteY20" fmla="*/ 65699 h 955655"/>
              <a:gd name="connsiteX21" fmla="*/ 3331029 w 4424865"/>
              <a:gd name="connsiteY21" fmla="*/ 174556 h 955655"/>
              <a:gd name="connsiteX22" fmla="*/ 3222171 w 4424865"/>
              <a:gd name="connsiteY22" fmla="*/ 185442 h 955655"/>
              <a:gd name="connsiteX23" fmla="*/ 2862943 w 4424865"/>
              <a:gd name="connsiteY23" fmla="*/ 228985 h 955655"/>
              <a:gd name="connsiteX24" fmla="*/ 1817914 w 4424865"/>
              <a:gd name="connsiteY24" fmla="*/ 87470 h 955655"/>
              <a:gd name="connsiteX25" fmla="*/ 1447800 w 4424865"/>
              <a:gd name="connsiteY25" fmla="*/ 33042 h 955655"/>
              <a:gd name="connsiteX26" fmla="*/ 881743 w 4424865"/>
              <a:gd name="connsiteY26" fmla="*/ 22156 h 955655"/>
              <a:gd name="connsiteX27" fmla="*/ 653143 w 4424865"/>
              <a:gd name="connsiteY27" fmla="*/ 385 h 95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424865" h="955655">
                <a:moveTo>
                  <a:pt x="653143" y="385"/>
                </a:moveTo>
                <a:cubicBezTo>
                  <a:pt x="564243" y="2199"/>
                  <a:pt x="448091" y="10876"/>
                  <a:pt x="348343" y="33042"/>
                </a:cubicBezTo>
                <a:cubicBezTo>
                  <a:pt x="303395" y="43030"/>
                  <a:pt x="237571" y="106766"/>
                  <a:pt x="206829" y="141899"/>
                </a:cubicBezTo>
                <a:cubicBezTo>
                  <a:pt x="172869" y="180711"/>
                  <a:pt x="137464" y="218732"/>
                  <a:pt x="108857" y="261642"/>
                </a:cubicBezTo>
                <a:cubicBezTo>
                  <a:pt x="86354" y="295397"/>
                  <a:pt x="74131" y="335036"/>
                  <a:pt x="54429" y="370499"/>
                </a:cubicBezTo>
                <a:cubicBezTo>
                  <a:pt x="37804" y="400423"/>
                  <a:pt x="18143" y="428556"/>
                  <a:pt x="0" y="457585"/>
                </a:cubicBezTo>
                <a:cubicBezTo>
                  <a:pt x="7257" y="501128"/>
                  <a:pt x="9315" y="545864"/>
                  <a:pt x="21771" y="588213"/>
                </a:cubicBezTo>
                <a:cubicBezTo>
                  <a:pt x="36993" y="639967"/>
                  <a:pt x="47014" y="642738"/>
                  <a:pt x="87086" y="653527"/>
                </a:cubicBezTo>
                <a:cubicBezTo>
                  <a:pt x="373578" y="730660"/>
                  <a:pt x="253476" y="685250"/>
                  <a:pt x="391886" y="740613"/>
                </a:cubicBezTo>
                <a:cubicBezTo>
                  <a:pt x="569686" y="736984"/>
                  <a:pt x="748031" y="744099"/>
                  <a:pt x="925286" y="729727"/>
                </a:cubicBezTo>
                <a:cubicBezTo>
                  <a:pt x="1017494" y="722251"/>
                  <a:pt x="1105484" y="685515"/>
                  <a:pt x="1197429" y="675299"/>
                </a:cubicBezTo>
                <a:lnTo>
                  <a:pt x="1295400" y="664413"/>
                </a:lnTo>
                <a:cubicBezTo>
                  <a:pt x="1774371" y="678927"/>
                  <a:pt x="2254022" y="678613"/>
                  <a:pt x="2732314" y="707956"/>
                </a:cubicBezTo>
                <a:cubicBezTo>
                  <a:pt x="2846672" y="714972"/>
                  <a:pt x="2956967" y="753216"/>
                  <a:pt x="3069771" y="773270"/>
                </a:cubicBezTo>
                <a:cubicBezTo>
                  <a:pt x="3120295" y="782252"/>
                  <a:pt x="3171371" y="787785"/>
                  <a:pt x="3222171" y="795042"/>
                </a:cubicBezTo>
                <a:cubicBezTo>
                  <a:pt x="3298371" y="824070"/>
                  <a:pt x="3371090" y="864805"/>
                  <a:pt x="3450771" y="882127"/>
                </a:cubicBezTo>
                <a:cubicBezTo>
                  <a:pt x="3539698" y="901459"/>
                  <a:pt x="3632333" y="895133"/>
                  <a:pt x="3722914" y="903899"/>
                </a:cubicBezTo>
                <a:cubicBezTo>
                  <a:pt x="3744883" y="906025"/>
                  <a:pt x="3766457" y="911156"/>
                  <a:pt x="3788229" y="914785"/>
                </a:cubicBezTo>
                <a:cubicBezTo>
                  <a:pt x="3976915" y="903899"/>
                  <a:pt x="4239744" y="1032463"/>
                  <a:pt x="4354286" y="882127"/>
                </a:cubicBezTo>
                <a:cubicBezTo>
                  <a:pt x="4508282" y="680007"/>
                  <a:pt x="4388821" y="262722"/>
                  <a:pt x="4201886" y="87470"/>
                </a:cubicBezTo>
                <a:cubicBezTo>
                  <a:pt x="4185144" y="71774"/>
                  <a:pt x="4158343" y="72956"/>
                  <a:pt x="4136571" y="65699"/>
                </a:cubicBezTo>
                <a:cubicBezTo>
                  <a:pt x="3868057" y="101985"/>
                  <a:pt x="3600639" y="147595"/>
                  <a:pt x="3331029" y="174556"/>
                </a:cubicBezTo>
                <a:cubicBezTo>
                  <a:pt x="3294743" y="178185"/>
                  <a:pt x="3258338" y="180775"/>
                  <a:pt x="3222171" y="185442"/>
                </a:cubicBezTo>
                <a:cubicBezTo>
                  <a:pt x="2868075" y="231132"/>
                  <a:pt x="3116963" y="207816"/>
                  <a:pt x="2862943" y="228985"/>
                </a:cubicBezTo>
                <a:cubicBezTo>
                  <a:pt x="2174565" y="148940"/>
                  <a:pt x="2583733" y="201902"/>
                  <a:pt x="1817914" y="87470"/>
                </a:cubicBezTo>
                <a:cubicBezTo>
                  <a:pt x="1694585" y="69042"/>
                  <a:pt x="1572475" y="35440"/>
                  <a:pt x="1447800" y="33042"/>
                </a:cubicBezTo>
                <a:lnTo>
                  <a:pt x="881743" y="22156"/>
                </a:lnTo>
                <a:cubicBezTo>
                  <a:pt x="784617" y="2730"/>
                  <a:pt x="742043" y="-1429"/>
                  <a:pt x="653143" y="385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AEAE6DE-3D0F-46DC-8318-9F0D00BB3C48}"/>
              </a:ext>
            </a:extLst>
          </p:cNvPr>
          <p:cNvSpPr txBox="1"/>
          <p:nvPr/>
        </p:nvSpPr>
        <p:spPr>
          <a:xfrm>
            <a:off x="2051954" y="286661"/>
            <a:ext cx="750570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2800" b="1">
                <a:latin typeface="Calibri" panose="020F0502020204030204" pitchFamily="34" charset="0"/>
                <a:cs typeface="Times New Roman" panose="02020603050405020304" pitchFamily="18" charset="0"/>
              </a:rPr>
              <a:t>Erityispedagoginen tietoperusta 5 op </a:t>
            </a:r>
            <a:endParaRPr lang="fi-FI" sz="2800" b="1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21343A7-8BEA-41D3-9D2A-10A4F9626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454" y="2933874"/>
            <a:ext cx="5379335" cy="286817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fi-FI" sz="2000" b="1" i="0" dirty="0">
                <a:solidFill>
                  <a:srgbClr val="373A3C"/>
                </a:solidFill>
                <a:effectLst/>
                <a:latin typeface="OpenSans"/>
              </a:rPr>
              <a:t>Kirjallisuus:</a:t>
            </a:r>
            <a:br>
              <a:rPr lang="fi-FI" dirty="0"/>
            </a:br>
            <a:r>
              <a:rPr lang="fi-FI" sz="1800" b="0" i="0" dirty="0">
                <a:solidFill>
                  <a:srgbClr val="373A3C"/>
                </a:solidFill>
                <a:effectLst/>
                <a:latin typeface="OpenSans"/>
              </a:rPr>
              <a:t>perusteokset: Moberg, S., Hautamäki, J., </a:t>
            </a:r>
            <a:r>
              <a:rPr lang="fi-FI" sz="1800" b="0" i="0" dirty="0" err="1">
                <a:solidFill>
                  <a:srgbClr val="373A3C"/>
                </a:solidFill>
                <a:effectLst/>
                <a:latin typeface="OpenSans"/>
              </a:rPr>
              <a:t>Kivirauma</a:t>
            </a:r>
            <a:r>
              <a:rPr lang="fi-FI" sz="1800" b="0" i="0" dirty="0">
                <a:solidFill>
                  <a:srgbClr val="373A3C"/>
                </a:solidFill>
                <a:effectLst/>
                <a:latin typeface="OpenSans"/>
              </a:rPr>
              <a:t>, J., Lahtinen, U., Savolainen, H. &amp; Vehmas, S. 2019. Erityispedagogiikan perusteet. Uudistettu 4. painos. Jyväskylä. PS-kustannus.  </a:t>
            </a:r>
          </a:p>
          <a:p>
            <a:pPr marL="0" indent="0" algn="l">
              <a:buNone/>
            </a:pPr>
            <a:r>
              <a:rPr lang="fi-FI" sz="1800" b="0" i="0" dirty="0">
                <a:solidFill>
                  <a:srgbClr val="373A3C"/>
                </a:solidFill>
                <a:effectLst/>
                <a:latin typeface="OpenSans"/>
              </a:rPr>
              <a:t>Ahonen, T., Aro, M., Aro, T., Lerkkanen, M-K., Siiskonen, T. 2019. Oppimisen vaikeudet. Niilo Mäki Instituutti.</a:t>
            </a:r>
          </a:p>
          <a:p>
            <a:pPr marL="0" indent="0" algn="l">
              <a:buNone/>
            </a:pPr>
            <a:endParaRPr lang="fi-FI" sz="1800" b="0" i="0" dirty="0">
              <a:solidFill>
                <a:srgbClr val="373A3C"/>
              </a:solidFill>
              <a:effectLst/>
              <a:latin typeface="OpenSans"/>
            </a:endParaRPr>
          </a:p>
          <a:p>
            <a:pPr marL="0" indent="0" algn="l">
              <a:buNone/>
            </a:pPr>
            <a:r>
              <a:rPr lang="fi-FI" sz="1800" b="0" i="0" dirty="0">
                <a:solidFill>
                  <a:srgbClr val="373A3C"/>
                </a:solidFill>
                <a:effectLst/>
                <a:latin typeface="OpenSans"/>
              </a:rPr>
              <a:t>Muu suositeltava aineisto on ilmoitettu aihekohtaisesti osioiden sisällä.</a:t>
            </a:r>
          </a:p>
          <a:p>
            <a:endParaRPr lang="fi-FI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377B39D8-8ECF-4A17-86BF-776FCCBD59BB}"/>
              </a:ext>
            </a:extLst>
          </p:cNvPr>
          <p:cNvSpPr txBox="1"/>
          <p:nvPr/>
        </p:nvSpPr>
        <p:spPr>
          <a:xfrm>
            <a:off x="6422572" y="4725134"/>
            <a:ext cx="516540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Valmista koontiwebinaariin n.5 min esitys/puheenvuoro tehtävässä 2. tarkastelemasi tutkimuksesta ja sen tulosten soveltamista ammatillisena erityisopettajana.</a:t>
            </a:r>
          </a:p>
        </p:txBody>
      </p:sp>
      <p:sp>
        <p:nvSpPr>
          <p:cNvPr id="2" name="Ajatuskupla: Pilvi 1">
            <a:extLst>
              <a:ext uri="{FF2B5EF4-FFF2-40B4-BE49-F238E27FC236}">
                <a16:creationId xmlns:a16="http://schemas.microsoft.com/office/drawing/2014/main" id="{C2B0D071-21B9-4970-B1B8-D225EA11EFA2}"/>
              </a:ext>
            </a:extLst>
          </p:cNvPr>
          <p:cNvSpPr/>
          <p:nvPr/>
        </p:nvSpPr>
        <p:spPr>
          <a:xfrm>
            <a:off x="175825" y="602946"/>
            <a:ext cx="4548575" cy="2177075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BE0F7FE1-7EC9-44B0-8D55-FC590B9718DB}"/>
              </a:ext>
            </a:extLst>
          </p:cNvPr>
          <p:cNvSpPr txBox="1"/>
          <p:nvPr/>
        </p:nvSpPr>
        <p:spPr>
          <a:xfrm>
            <a:off x="718457" y="1143000"/>
            <a:ext cx="4288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/>
              <a:t>”Opettajan asiantuntijuutta ei voi hankkia vain lukemalla kirjoja. Sitä ei voi myöskään hankkia lukematta.”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42ECE6B-F183-523B-2BEB-9FDB2CE9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9826D5-894A-3397-BCA0-6939448E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3718-C7A0-44A4-B24F-74ACEC852955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969846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A0DCC-423B-4AAD-83A7-F945CC32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Tehtävä 2. ”selitysosio”….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77864C68-9744-47A6-A8B4-5F6EF415EE6C}"/>
              </a:ext>
            </a:extLst>
          </p:cNvPr>
          <p:cNvSpPr txBox="1"/>
          <p:nvPr/>
        </p:nvSpPr>
        <p:spPr>
          <a:xfrm>
            <a:off x="5655128" y="1753054"/>
            <a:ext cx="5308600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>
                <a:ea typeface="+mn-lt"/>
                <a:cs typeface="+mn-lt"/>
              </a:rPr>
              <a:t>Hermanfors, K. 2017. Erilaisuuden diskurssit erityispedagogisessa kontekstissa. KASVATUS 48 (2), 110-127</a:t>
            </a:r>
            <a:endParaRPr lang="fi-FI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https://trepo.tuni.fi/bitstream/handle/10024/116804/erilaisuuden_diskurssit_erityispedagogisessa_2017.pdf?sequence=2&amp;isAllowed=y (outlook.com)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Tutkija</a:t>
            </a:r>
            <a:r>
              <a:rPr lang="en-US" sz="2000" dirty="0"/>
              <a:t> </a:t>
            </a:r>
            <a:r>
              <a:rPr lang="en-US" sz="2000" dirty="0" err="1"/>
              <a:t>esittää</a:t>
            </a:r>
            <a:r>
              <a:rPr lang="en-US" sz="2000" dirty="0"/>
              <a:t> </a:t>
            </a:r>
            <a:r>
              <a:rPr lang="en-US" sz="2000" dirty="0" err="1"/>
              <a:t>vastauksena</a:t>
            </a:r>
            <a:r>
              <a:rPr lang="en-US" sz="2000" dirty="0"/>
              <a:t> </a:t>
            </a:r>
            <a:r>
              <a:rPr lang="en-US" sz="2000" dirty="0" err="1"/>
              <a:t>asettamaansa</a:t>
            </a:r>
            <a:r>
              <a:rPr lang="en-US" sz="2000" dirty="0"/>
              <a:t> </a:t>
            </a:r>
            <a:r>
              <a:rPr lang="en-US" sz="2000" dirty="0" err="1"/>
              <a:t>tutkimustehtävään</a:t>
            </a:r>
            <a:r>
              <a:rPr lang="en-US" sz="2000" dirty="0"/>
              <a:t>  </a:t>
            </a:r>
            <a:r>
              <a:rPr lang="en-US" sz="2000" dirty="0" err="1"/>
              <a:t>neljä</a:t>
            </a:r>
            <a:r>
              <a:rPr lang="en-US" sz="2000" dirty="0"/>
              <a:t> </a:t>
            </a:r>
            <a:r>
              <a:rPr lang="en-US" sz="2000" dirty="0" err="1"/>
              <a:t>kategoriaa</a:t>
            </a:r>
            <a:r>
              <a:rPr lang="en-U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Mieti</a:t>
            </a:r>
            <a:r>
              <a:rPr lang="en-US" sz="2000" dirty="0"/>
              <a:t> </a:t>
            </a:r>
            <a:r>
              <a:rPr lang="en-US" sz="2000" dirty="0" err="1"/>
              <a:t>alustavasti</a:t>
            </a:r>
            <a:r>
              <a:rPr lang="en-US" sz="2000" dirty="0"/>
              <a:t> </a:t>
            </a:r>
            <a:r>
              <a:rPr lang="en-US" sz="2000" dirty="0" err="1"/>
              <a:t>joka</a:t>
            </a:r>
            <a:r>
              <a:rPr lang="en-US" sz="2000" dirty="0"/>
              <a:t> </a:t>
            </a:r>
            <a:r>
              <a:rPr lang="en-US" sz="2000" dirty="0" err="1"/>
              <a:t>kategoriaan</a:t>
            </a:r>
            <a:r>
              <a:rPr lang="en-US" sz="2000" dirty="0"/>
              <a:t> </a:t>
            </a:r>
            <a:r>
              <a:rPr lang="en-US" sz="2000" dirty="0" err="1"/>
              <a:t>konkreettinen</a:t>
            </a:r>
            <a:r>
              <a:rPr lang="en-US" sz="2000" dirty="0"/>
              <a:t> </a:t>
            </a:r>
            <a:r>
              <a:rPr lang="en-US" sz="2000" dirty="0" err="1"/>
              <a:t>esimerkki</a:t>
            </a:r>
            <a:r>
              <a:rPr lang="en-US" sz="2000" dirty="0"/>
              <a:t> -  </a:t>
            </a:r>
            <a:r>
              <a:rPr lang="en-US" sz="2000" dirty="0" err="1"/>
              <a:t>mitä</a:t>
            </a:r>
            <a:r>
              <a:rPr lang="en-US" sz="2000" dirty="0"/>
              <a:t>  </a:t>
            </a:r>
            <a:r>
              <a:rPr lang="en-US" sz="2000" dirty="0" err="1"/>
              <a:t>kategoriassa</a:t>
            </a:r>
            <a:r>
              <a:rPr lang="en-US" sz="2000" dirty="0"/>
              <a:t> </a:t>
            </a:r>
            <a:r>
              <a:rPr lang="en-US" sz="2000" dirty="0" err="1"/>
              <a:t>kuvauttu</a:t>
            </a:r>
            <a:r>
              <a:rPr lang="en-US" sz="2000" dirty="0"/>
              <a:t> </a:t>
            </a:r>
            <a:r>
              <a:rPr lang="en-US" sz="2000" dirty="0" err="1"/>
              <a:t>diskurissi</a:t>
            </a:r>
            <a:r>
              <a:rPr lang="en-US" sz="2000" dirty="0"/>
              <a:t> </a:t>
            </a:r>
            <a:r>
              <a:rPr lang="en-US" sz="2000" dirty="0" err="1"/>
              <a:t>tarkoittaa</a:t>
            </a:r>
            <a:r>
              <a:rPr lang="en-US" sz="2000" dirty="0"/>
              <a:t> ja/tai  </a:t>
            </a:r>
            <a:r>
              <a:rPr lang="en-US" sz="2000" dirty="0" err="1"/>
              <a:t>miten</a:t>
            </a:r>
            <a:r>
              <a:rPr lang="en-US" sz="2000" dirty="0"/>
              <a:t> se </a:t>
            </a:r>
            <a:r>
              <a:rPr lang="en-US" sz="2000" dirty="0" err="1"/>
              <a:t>näkyy</a:t>
            </a:r>
            <a:r>
              <a:rPr lang="en-US" sz="2000" dirty="0"/>
              <a:t> (</a:t>
            </a:r>
            <a:r>
              <a:rPr lang="en-US" sz="2000" dirty="0" err="1"/>
              <a:t>jos</a:t>
            </a:r>
            <a:r>
              <a:rPr lang="en-US" sz="2000" dirty="0"/>
              <a:t> </a:t>
            </a:r>
            <a:r>
              <a:rPr lang="en-US" sz="2000" dirty="0" err="1"/>
              <a:t>näkyy</a:t>
            </a:r>
            <a:r>
              <a:rPr lang="en-US" sz="2000" dirty="0"/>
              <a:t>) </a:t>
            </a:r>
            <a:r>
              <a:rPr lang="en-US" sz="2000" dirty="0" err="1"/>
              <a:t>ammatillisen</a:t>
            </a:r>
            <a:r>
              <a:rPr lang="en-US" sz="2000" dirty="0"/>
              <a:t> </a:t>
            </a:r>
            <a:r>
              <a:rPr lang="en-US" sz="2000" dirty="0" err="1"/>
              <a:t>koulutuksen</a:t>
            </a:r>
            <a:r>
              <a:rPr lang="en-US" sz="2000" dirty="0"/>
              <a:t> </a:t>
            </a:r>
            <a:r>
              <a:rPr lang="en-US" sz="2000" dirty="0" err="1"/>
              <a:t>erityisen</a:t>
            </a:r>
            <a:r>
              <a:rPr lang="en-US" sz="2000" dirty="0"/>
              <a:t> </a:t>
            </a:r>
            <a:r>
              <a:rPr lang="en-US" sz="2000" dirty="0" err="1"/>
              <a:t>tuen</a:t>
            </a:r>
            <a:r>
              <a:rPr lang="en-US" sz="2000" dirty="0"/>
              <a:t> </a:t>
            </a:r>
            <a:r>
              <a:rPr lang="en-US" sz="2000" dirty="0" err="1"/>
              <a:t>asioiden</a:t>
            </a:r>
            <a:r>
              <a:rPr lang="en-US" sz="2000" dirty="0"/>
              <a:t> </a:t>
            </a:r>
            <a:r>
              <a:rPr lang="en-US" sz="2000" dirty="0" err="1"/>
              <a:t>yhteydessä</a:t>
            </a:r>
            <a:r>
              <a:rPr lang="en-US" sz="2000" dirty="0"/>
              <a:t>.</a:t>
            </a:r>
            <a:endParaRPr lang="fi-FI" sz="20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84B7502-68B4-43B7-BC1F-B044948496F3}"/>
              </a:ext>
            </a:extLst>
          </p:cNvPr>
          <p:cNvSpPr txBox="1">
            <a:spLocks/>
          </p:cNvSpPr>
          <p:nvPr/>
        </p:nvSpPr>
        <p:spPr>
          <a:xfrm>
            <a:off x="1028959" y="2141537"/>
            <a:ext cx="3365241" cy="435133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i-FI" sz="2400">
                <a:highlight>
                  <a:srgbClr val="00FFFF"/>
                </a:highlight>
              </a:rPr>
              <a:t>Erityispedagogiikan alan tutkimus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/>
              <a:t> </a:t>
            </a:r>
            <a:r>
              <a:rPr lang="fi-FI" sz="2200"/>
              <a:t>Aineistot ja oma valintainen tutkimus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i-FI" sz="2400"/>
              <a:t> Tehtäväosuus</a:t>
            </a:r>
          </a:p>
          <a:p>
            <a:pPr lvl="1"/>
            <a:r>
              <a:rPr lang="fi-FI" i="1">
                <a:solidFill>
                  <a:srgbClr val="373A3C"/>
                </a:solidFill>
                <a:highlight>
                  <a:srgbClr val="FFFF00"/>
                </a:highlight>
                <a:latin typeface="OpenSans"/>
              </a:rPr>
              <a:t>Tehtävä 2</a:t>
            </a:r>
            <a:r>
              <a:rPr lang="fi-FI">
                <a:solidFill>
                  <a:srgbClr val="373A3C"/>
                </a:solidFill>
                <a:latin typeface="OpenSans"/>
              </a:rPr>
              <a:t>. </a:t>
            </a:r>
            <a:r>
              <a:rPr lang="fi-FI" sz="2000">
                <a:solidFill>
                  <a:srgbClr val="373A3C"/>
                </a:solidFill>
                <a:latin typeface="OpenSans"/>
              </a:rPr>
              <a:t>Perehdy valitsemaasi tutkimukseen ja kirjoita sen perusteella teksti, josta selviää……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>
              <a:solidFill>
                <a:srgbClr val="373A3C"/>
              </a:solidFill>
              <a:latin typeface="OpenSans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fi-FI"/>
          </a:p>
          <a:p>
            <a:pPr marL="0" indent="0">
              <a:buFont typeface="Arial" panose="020B0604020202020204" pitchFamily="34" charset="0"/>
              <a:buNone/>
            </a:pPr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656C37-8E99-0562-9983-5266290C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0BFEC724-42B3-3FAD-A8C2-254E806E8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120D-2ED7-4236-BEE3-2854641A5FFF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354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6F75C9E6-C2EB-4B5C-8BBE-503200228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Tutkimusasetelmaa </a:t>
            </a:r>
            <a:r>
              <a:rPr lang="fi-FI" sz="1600" dirty="0"/>
              <a:t>Hermanfors 2017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FC5A340-DFD2-4219-B3C5-47431DB746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fi-FI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iskurssianalyyttinen tutkimus kasvattajan ja kasvatettavan väliseen vuorovaikutukseen keskeisesti vaikuttavasta erilaisuuden tulkinnasta. Aineisto kirjoitelmat (N = 87).</a:t>
            </a:r>
          </a:p>
          <a:p>
            <a:r>
              <a:rPr lang="fi-FI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Taustateoreettinen lähtökohta erityispedagogisen tiedon ohella sosiaalisen vammaistutkimuksen, feministisen ja kulttuurintutkimuksen sekä kriittisen teorian näkökulmia.</a:t>
            </a:r>
            <a:endParaRPr lang="fi-FI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FA34219-40E4-49F4-86EA-F0B9DD079F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Aineistosta rakentui neljä diskurssia: yliyksilöllistävä, yleistävä, sosiaalistava ja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toiseuttava</a:t>
            </a:r>
            <a:r>
              <a:rPr lang="fi-FI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.</a:t>
            </a:r>
          </a:p>
          <a:p>
            <a:r>
              <a:rPr lang="fi-FI" dirty="0">
                <a:ea typeface="+mn-lt"/>
                <a:cs typeface="+mn-lt"/>
              </a:rPr>
              <a:t>Hermanfors, K. 2017. Erilaisuuden diskurssit erityispedagogisessa kontekstissa. KASVATUS 48 (2), 110-127</a:t>
            </a:r>
            <a:endParaRPr lang="fi-FI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i-FI" dirty="0">
              <a:cs typeface="Calibri" panose="020F0502020204030204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C48F9FF-E3F5-44F2-B1C8-ECEAD2DD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335DBC3D-7BEF-9A66-0B2B-4BBEE9C3B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9946-29DC-4694-B158-1995E5CE13AC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57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4530902" y="6407591"/>
            <a:ext cx="73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Hermanfors Kaisu. (2017). Erilaisuuden diskurssit erityispedagogisessa kontekstissa. KASVATUS 48 (2), 110-127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369AA73-AC73-4F21-A469-F3DBC958A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54" y="409541"/>
            <a:ext cx="11010491" cy="1006916"/>
          </a:xfrm>
          <a:prstGeom prst="rect">
            <a:avLst/>
          </a:prstGeom>
        </p:spPr>
      </p:pic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D4822860-929F-4443-8F86-E03B5D44ECFE}"/>
              </a:ext>
            </a:extLst>
          </p:cNvPr>
          <p:cNvGraphicFramePr>
            <a:graphicFrameLocks noGrp="1"/>
          </p:cNvGraphicFramePr>
          <p:nvPr/>
        </p:nvGraphicFramePr>
        <p:xfrm>
          <a:off x="226083" y="1642981"/>
          <a:ext cx="11739834" cy="4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976">
                  <a:extLst>
                    <a:ext uri="{9D8B030D-6E8A-4147-A177-3AD203B41FA5}">
                      <a16:colId xmlns:a16="http://schemas.microsoft.com/office/drawing/2014/main" val="1033807594"/>
                    </a:ext>
                  </a:extLst>
                </a:gridCol>
                <a:gridCol w="2166257">
                  <a:extLst>
                    <a:ext uri="{9D8B030D-6E8A-4147-A177-3AD203B41FA5}">
                      <a16:colId xmlns:a16="http://schemas.microsoft.com/office/drawing/2014/main" val="1114618474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967536764"/>
                    </a:ext>
                  </a:extLst>
                </a:gridCol>
                <a:gridCol w="2111829">
                  <a:extLst>
                    <a:ext uri="{9D8B030D-6E8A-4147-A177-3AD203B41FA5}">
                      <a16:colId xmlns:a16="http://schemas.microsoft.com/office/drawing/2014/main" val="83543523"/>
                    </a:ext>
                  </a:extLst>
                </a:gridCol>
                <a:gridCol w="3940629">
                  <a:extLst>
                    <a:ext uri="{9D8B030D-6E8A-4147-A177-3AD203B41FA5}">
                      <a16:colId xmlns:a16="http://schemas.microsoft.com/office/drawing/2014/main" val="695043786"/>
                    </a:ext>
                  </a:extLst>
                </a:gridCol>
              </a:tblGrid>
              <a:tr h="774142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Yliyksilöllistävä–</a:t>
                      </a:r>
                      <a:r>
                        <a:rPr lang="fi-FI" err="1"/>
                        <a:t>toiseuttava</a:t>
                      </a:r>
                      <a:r>
                        <a:rPr lang="fi-FI"/>
                        <a:t>-diskurssi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Yliyksilöllistävä–yleistävä-diskurssi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Yleistävä–sosiaalistava-diskurssi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Sosiaalistava–</a:t>
                      </a:r>
                      <a:r>
                        <a:rPr lang="fi-FI" err="1"/>
                        <a:t>toiseuttava</a:t>
                      </a:r>
                      <a:r>
                        <a:rPr lang="fi-FI"/>
                        <a:t>-diskurssi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827016"/>
                  </a:ext>
                </a:extLst>
              </a:tr>
              <a:tr h="3689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Kategoriat</a:t>
                      </a:r>
                    </a:p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vaativa kohdattava, vammaisuus, pelottava, ennakkoluuloisuus sekä kielteisyys</a:t>
                      </a:r>
                    </a:p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tiedon tarve, yksilöllisyys, persoonasta riippuva määrittely, oma henkilökohtainen erilaisuus sekä kristillinen näkemys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erilaisuus yhteiskunnallisena ilmiönä, rikkautena, kaikkien erilaisuutena, tasa-arvoisuutena, moninaisuutena ja samanlaisuutena. </a:t>
                      </a:r>
                    </a:p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/>
                        <a:t>Erilaisuuden vertaaminen normaalista poikkeamiseen kuvastaa modernin yhteiskunnan ihmisihanteen normaalistamista, keskiarvoista ihmisyyttä</a:t>
                      </a:r>
                    </a:p>
                    <a:p>
                      <a:r>
                        <a:rPr lang="fi-FI" sz="1600"/>
                        <a:t>Kuvastaa myös koululaitoksen tehtävää normaalin ja poikkeavan jaottelussa, heijastuu oppilaiden negatiivisena leimautumisena.</a:t>
                      </a:r>
                    </a:p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157074"/>
                  </a:ext>
                </a:extLst>
              </a:tr>
            </a:tbl>
          </a:graphicData>
        </a:graphic>
      </p:graphicFrame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321D14C-B7FC-42D1-8A5A-80D6C74B2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78122"/>
            <a:ext cx="4114800" cy="365125"/>
          </a:xfrm>
        </p:spPr>
        <p:txBody>
          <a:bodyPr/>
          <a:lstStyle/>
          <a:p>
            <a:r>
              <a:rPr lang="fi-FI"/>
              <a:t>Selkivuori Leena Jamk/aokk tiistai 9. elokuu 2022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5EAB67D-A38B-0D34-B333-18058670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722A-E1F2-48C6-BDA2-43204246B21B}" type="datetime1">
              <a:rPr lang="fi-FI" smtClean="0"/>
              <a:t>11.8.2022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078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1483</Words>
  <Application>Microsoft Office PowerPoint</Application>
  <PresentationFormat>Laajakuva</PresentationFormat>
  <Paragraphs>204</Paragraphs>
  <Slides>16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Lato</vt:lpstr>
      <vt:lpstr>OpenSans</vt:lpstr>
      <vt:lpstr>Times New Roman</vt:lpstr>
      <vt:lpstr>Wingdings</vt:lpstr>
      <vt:lpstr>Office-teema</vt:lpstr>
      <vt:lpstr>  Erityispedagoginen tietoperusta (5op), aloituswebinaari   11.8.2022</vt:lpstr>
      <vt:lpstr>          Tavoitteet, sisällöt, tehtävät, koonti ja arviointi</vt:lpstr>
      <vt:lpstr> Erityopettaja tutkijana:                            tutkittu tieto + kokemus = erityisen tuen kehittämisen ainekset</vt:lpstr>
      <vt:lpstr> </vt:lpstr>
      <vt:lpstr> Erityisopettaja tutkijana - Miksi? Mitä? Miten?</vt:lpstr>
      <vt:lpstr>PowerPoint-esitys</vt:lpstr>
      <vt:lpstr>Tehtävä 2. ”selitysosio”….</vt:lpstr>
      <vt:lpstr>Tutkimusasetelmaa Hermanfors 2017</vt:lpstr>
      <vt:lpstr>PowerPoint-esitys</vt:lpstr>
      <vt:lpstr>PowerPoint-esitys</vt:lpstr>
      <vt:lpstr>Tutkijan pohdintaa: ”Diskursseissa erilaisuuden näkyväksi tekeminen/tuottaminen näyttäytyy kaksijakoisena” </vt:lpstr>
      <vt:lpstr>Yliyksilöllistävä–toiseuttava-diskurssi</vt:lpstr>
      <vt:lpstr>Yliyksilöllistävä–yleistävä-diskurssi</vt:lpstr>
      <vt:lpstr>Yleistävä–sosiaalistava-diskurssi</vt:lpstr>
      <vt:lpstr>Sosiaalistava–toiseuttava-diskurssi </vt:lpstr>
      <vt:lpstr>Diskursseissa erilaisuuden tuottaminen näyttäytyy kaksijakoisena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Erityispedagoginen tietoperusta (5op) opintojaksolla – ks. Moodle</dc:title>
  <dc:creator>Selkivuori Leena</dc:creator>
  <cp:lastModifiedBy>Selkivuori Leena</cp:lastModifiedBy>
  <cp:revision>11</cp:revision>
  <dcterms:created xsi:type="dcterms:W3CDTF">2022-06-08T11:21:41Z</dcterms:created>
  <dcterms:modified xsi:type="dcterms:W3CDTF">2022-08-11T13:09:07Z</dcterms:modified>
</cp:coreProperties>
</file>