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77" r:id="rId3"/>
    <p:sldId id="276" r:id="rId4"/>
    <p:sldId id="258" r:id="rId5"/>
    <p:sldId id="256" r:id="rId6"/>
    <p:sldId id="272" r:id="rId7"/>
    <p:sldId id="271" r:id="rId8"/>
    <p:sldId id="270" r:id="rId9"/>
    <p:sldId id="273" r:id="rId10"/>
    <p:sldId id="275" r:id="rId11"/>
    <p:sldId id="280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5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E5C1B2-53EF-E8D2-D5AF-6305E97D3298}" name="Selkivuori Leena" initials="SL" userId="S::leena.selkivuori@jamk.fi::5951e000-d599-47ba-b051-d8d7570a363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>
        <p:guide orient="horz" pos="2137"/>
        <p:guide pos="25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kivuori Leena" userId="5951e000-d599-47ba-b051-d8d7570a363e" providerId="ADAL" clId="{750CC7B4-1222-4B06-9027-971E31DFC227}"/>
    <pc:docChg chg="delSld">
      <pc:chgData name="Selkivuori Leena" userId="5951e000-d599-47ba-b051-d8d7570a363e" providerId="ADAL" clId="{750CC7B4-1222-4B06-9027-971E31DFC227}" dt="2022-10-14T06:52:50.394" v="6" actId="47"/>
      <pc:docMkLst>
        <pc:docMk/>
      </pc:docMkLst>
      <pc:sldChg chg="del">
        <pc:chgData name="Selkivuori Leena" userId="5951e000-d599-47ba-b051-d8d7570a363e" providerId="ADAL" clId="{750CC7B4-1222-4B06-9027-971E31DFC227}" dt="2022-10-14T06:52:38.281" v="2" actId="2696"/>
        <pc:sldMkLst>
          <pc:docMk/>
          <pc:sldMk cId="1096333939" sldId="260"/>
        </pc:sldMkLst>
      </pc:sldChg>
      <pc:sldChg chg="del">
        <pc:chgData name="Selkivuori Leena" userId="5951e000-d599-47ba-b051-d8d7570a363e" providerId="ADAL" clId="{750CC7B4-1222-4B06-9027-971E31DFC227}" dt="2022-10-14T06:52:44.636" v="3" actId="47"/>
        <pc:sldMkLst>
          <pc:docMk/>
          <pc:sldMk cId="1367924420" sldId="261"/>
        </pc:sldMkLst>
      </pc:sldChg>
      <pc:sldChg chg="del">
        <pc:chgData name="Selkivuori Leena" userId="5951e000-d599-47ba-b051-d8d7570a363e" providerId="ADAL" clId="{750CC7B4-1222-4B06-9027-971E31DFC227}" dt="2022-10-14T06:52:50.394" v="6" actId="47"/>
        <pc:sldMkLst>
          <pc:docMk/>
          <pc:sldMk cId="1062495941" sldId="267"/>
        </pc:sldMkLst>
      </pc:sldChg>
      <pc:sldChg chg="del">
        <pc:chgData name="Selkivuori Leena" userId="5951e000-d599-47ba-b051-d8d7570a363e" providerId="ADAL" clId="{750CC7B4-1222-4B06-9027-971E31DFC227}" dt="2022-10-14T06:52:48.215" v="5" actId="47"/>
        <pc:sldMkLst>
          <pc:docMk/>
          <pc:sldMk cId="81456566" sldId="268"/>
        </pc:sldMkLst>
      </pc:sldChg>
      <pc:sldChg chg="del">
        <pc:chgData name="Selkivuori Leena" userId="5951e000-d599-47ba-b051-d8d7570a363e" providerId="ADAL" clId="{750CC7B4-1222-4B06-9027-971E31DFC227}" dt="2022-10-14T06:52:46.003" v="4" actId="47"/>
        <pc:sldMkLst>
          <pc:docMk/>
          <pc:sldMk cId="2085270388" sldId="269"/>
        </pc:sldMkLst>
      </pc:sldChg>
      <pc:sldChg chg="del">
        <pc:chgData name="Selkivuori Leena" userId="5951e000-d599-47ba-b051-d8d7570a363e" providerId="ADAL" clId="{750CC7B4-1222-4B06-9027-971E31DFC227}" dt="2022-10-14T06:52:35.124" v="1" actId="47"/>
        <pc:sldMkLst>
          <pc:docMk/>
          <pc:sldMk cId="3241863248" sldId="278"/>
        </pc:sldMkLst>
      </pc:sldChg>
      <pc:sldChg chg="del">
        <pc:chgData name="Selkivuori Leena" userId="5951e000-d599-47ba-b051-d8d7570a363e" providerId="ADAL" clId="{750CC7B4-1222-4B06-9027-971E31DFC227}" dt="2022-10-14T06:52:32.478" v="0" actId="47"/>
        <pc:sldMkLst>
          <pc:docMk/>
          <pc:sldMk cId="817909459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4555F-9A12-4490-A10F-9B54A28E7669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49725-E25C-4CA3-BB1F-963178BDC2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104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Erityispedagogiikk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JYU </a:t>
            </a:r>
            <a:r>
              <a:rPr lang="fi-FI" b="0" i="0">
                <a:solidFill>
                  <a:srgbClr val="212529"/>
                </a:solidFill>
                <a:effectLst/>
                <a:latin typeface="Lato" panose="020B0604020202020204" pitchFamily="34" charset="0"/>
              </a:rPr>
              <a:t>Erityispedagogiikan laitos perustettiin vuonna 1948. Niilo Mäki (JYU </a:t>
            </a:r>
            <a:r>
              <a:rPr lang="fi-FI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Pohjoismaiden ensimmäisenä </a:t>
            </a:r>
            <a:r>
              <a:rPr lang="fi-FI" b="0" i="0" u="none" strike="noStrike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Erityispedagogiikka"/>
              </a:rPr>
              <a:t>erityispedagogiikan</a:t>
            </a:r>
            <a:r>
              <a:rPr lang="fi-FI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b="0" i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profess</a:t>
            </a:r>
            <a:r>
              <a:rPr lang="fi-FI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.).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49725-E25C-4CA3-BB1F-963178BDC25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9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E241DA-E516-4EFB-893A-FE76F25D7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54E5B89-E020-4E78-A3F9-8D7C1A49F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5D8082-70B4-4283-8368-E4CEAEAF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F766-CDFF-432B-904F-685842DDCB1C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4A5AB2-18FB-410F-8033-875EFA04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EC6E81-B552-49F3-963B-30695203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D758-9F4D-49BA-8113-4B217D8605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823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B32F30-9459-4948-8B68-C35B824A6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8C76B36-411F-45A9-AB4D-5925A5F08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1187FC-3A6E-48EB-A70A-3EE235F5B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F766-CDFF-432B-904F-685842DDCB1C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61C7BE-C5CA-429E-9914-7144DB49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CC1C4C-6EF4-48D5-AA2C-0303B64D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D758-9F4D-49BA-8113-4B217D8605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947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2F295E5-0644-4C70-89D2-8F930A39E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F0B0FF1-E187-42A1-A6B3-BE7C7334A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CD6A1D-E114-4AAF-98B1-C93DB403B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F766-CDFF-432B-904F-685842DDCB1C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0FAF37-E782-4066-82B2-4382E988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F3658E-F931-4E0A-8C49-C01100F0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D758-9F4D-49BA-8113-4B217D8605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040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51A31D-1B1A-4772-B65A-025A6B35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910D5B-06EE-4347-8A0C-F731ECB0D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0CE029-92F9-46AD-9CB4-3E1ADB585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F766-CDFF-432B-904F-685842DDCB1C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3BC864-1E23-4B51-ACFA-67E130B65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CC4506-141A-4C5B-B315-7D70D8DD3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D758-9F4D-49BA-8113-4B217D8605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255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55577F-0D54-4059-8FF5-9F55B893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B1021DA-5E40-4525-9CA6-BD84BD462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01E1CA-4DE1-4FC7-A29F-8E79565E9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F766-CDFF-432B-904F-685842DDCB1C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DECB6C-7ACE-470D-92A1-E1EEBD55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6368DA-C586-4FDC-99D8-62292306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D758-9F4D-49BA-8113-4B217D8605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215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36C147-23A2-41B1-891E-4464928C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7F0744-3B71-4882-98C6-D7FC6DB04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1477783-F365-4BD2-889C-9E549391A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9DABF3C-BBB0-4AB4-BCF0-5A8020B8D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F766-CDFF-432B-904F-685842DDCB1C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55F5D04-11E7-42D1-846C-7905A719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46F929F-F1C8-4971-A35B-44FB4700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D758-9F4D-49BA-8113-4B217D8605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68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C22D05-D5A1-4BF6-BD2D-94BA1078E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8E78B20-56B7-41A6-B150-B8370F842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6483457-CFF2-4BCC-B54D-C1C4C1ECF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1F0F6E1-4FC8-4645-9EDA-176BF454B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8D94586-EA0C-4C29-8F00-11A828478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7B9D4E-5E43-4E6A-9E1D-8EBC5318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F766-CDFF-432B-904F-685842DDCB1C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BFE15C3-E87A-48FE-BECB-E283CFA1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B484A89-8DE5-4F99-BB99-B73CF9BA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D758-9F4D-49BA-8113-4B217D8605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436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74C2D-47A0-4CF8-AF30-06622273C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DBF0E21-C0F3-4D7F-A677-281FD74C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F766-CDFF-432B-904F-685842DDCB1C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7FEAD1E-0DDE-4B2A-96A9-5C480FBD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B2AB8E7-566A-486A-8D8E-3426363B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D758-9F4D-49BA-8113-4B217D8605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239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150D8B0-62C0-44FE-997D-EC28E360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F766-CDFF-432B-904F-685842DDCB1C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EEBD2E9-9C9D-496C-B538-8708027E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2C6FBAE-63DF-4C4D-83CE-C448A1D73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D758-9F4D-49BA-8113-4B217D8605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328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253806-322C-428C-A9B0-4D2E2D84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5116A5-B273-438A-BAA5-380762AC7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8E7802D-076D-4A2E-9FC9-EB7F7E4BA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F3E39C3-3ECE-4226-9492-7ADAD8C5A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F766-CDFF-432B-904F-685842DDCB1C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ED04583-71FA-4ED8-93CC-E93931668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5C7F17-146B-4BB3-AAB9-0F188BA0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D758-9F4D-49BA-8113-4B217D8605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508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8550BE-E747-4436-8D22-519C75CC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61B89FB-AA30-4B04-A4C8-B3C55603B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87AACF8-B0E2-49E2-B870-7A55A967A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9451E35-9632-4E74-81DD-3D8C9192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F766-CDFF-432B-904F-685842DDCB1C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C3B3695-DAAE-4C4E-A2C0-8942305F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D562154-5AE5-4362-B46E-12ACDD4C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D758-9F4D-49BA-8113-4B217D8605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903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490A351-C783-42B7-ABD1-0884DC49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691E7C-F0BF-437C-9C14-45C5C850F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57312E-8DF5-4178-B5DB-9A923E520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9F766-CDFF-432B-904F-685842DDCB1C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6B9344-249D-48A6-BCAC-5D1B04D5E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9DCF02-2E95-4B36-89DC-C6FF5B2F2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3D758-9F4D-49BA-8113-4B217D8605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65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i/photo/718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ede.fi/blogit/kaiken-takana-loinen/helsingin-yliopiston-kasvatustieteellinen-tiedekunta-nolasi-itsensa" TargetMode="External"/><Relationship Id="rId2" Type="http://schemas.openxmlformats.org/officeDocument/2006/relationships/hyperlink" Target="http://urn.fi/URN:ISBN:978-951-51-6713-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iede.fi/blogit/kaiken-takana-loinen/kun-vaitoskirja-tehtiin-googlailemall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 descr="Kuva, joka sisältää kohteen puu, ulko, istuminen, orrella&#10;&#10;Kuvaus luotu automaattisesti">
            <a:extLst>
              <a:ext uri="{FF2B5EF4-FFF2-40B4-BE49-F238E27FC236}">
                <a16:creationId xmlns:a16="http://schemas.microsoft.com/office/drawing/2014/main" id="{ABDED705-0BE7-C539-BBDB-C178BDE9C9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882" b="-1"/>
          <a:stretch/>
        </p:blipFill>
        <p:spPr>
          <a:xfrm>
            <a:off x="-1" y="10"/>
            <a:ext cx="9685237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66F2602-45A9-4946-BF1D-4D0AB7D13F31}"/>
              </a:ext>
            </a:extLst>
          </p:cNvPr>
          <p:cNvSpPr txBox="1"/>
          <p:nvPr/>
        </p:nvSpPr>
        <p:spPr>
          <a:xfrm>
            <a:off x="651415" y="216619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err="1"/>
              <a:t>Erityispedagoginen</a:t>
            </a:r>
            <a:r>
              <a:rPr lang="en-US" sz="2800" b="1"/>
              <a:t> </a:t>
            </a:r>
            <a:r>
              <a:rPr lang="en-US" sz="2800" b="1" err="1"/>
              <a:t>tietoperusta</a:t>
            </a:r>
            <a:r>
              <a:rPr lang="en-US" sz="2800" b="1"/>
              <a:t> (5op) </a:t>
            </a:r>
            <a:endParaRPr lang="en-US" sz="2800" b="1"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err="1"/>
              <a:t>koontiwebinaari</a:t>
            </a:r>
            <a:endParaRPr lang="en-US" sz="2800" b="1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9C30D-4474-A3A4-5D2D-77B857350734}"/>
              </a:ext>
            </a:extLst>
          </p:cNvPr>
          <p:cNvSpPr txBox="1"/>
          <p:nvPr/>
        </p:nvSpPr>
        <p:spPr>
          <a:xfrm>
            <a:off x="7399693" y="936171"/>
            <a:ext cx="4533898" cy="52407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0" u="none" strike="noStrike" err="1">
                <a:solidFill>
                  <a:schemeClr val="tx1"/>
                </a:solidFill>
              </a:rPr>
              <a:t>Tiistai</a:t>
            </a:r>
            <a:r>
              <a:rPr lang="en-US" sz="2400" b="1" i="0" u="none" strike="noStrike">
                <a:solidFill>
                  <a:schemeClr val="tx1"/>
                </a:solidFill>
              </a:rPr>
              <a:t> 11.10.2022</a:t>
            </a:r>
            <a:r>
              <a:rPr lang="en-US" sz="2400" b="1" i="0">
                <a:solidFill>
                  <a:schemeClr val="tx1"/>
                </a:solidFill>
              </a:rPr>
              <a:t>​</a:t>
            </a:r>
            <a:endParaRPr lang="en-US" sz="2400" b="1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0" i="0">
              <a:solidFill>
                <a:schemeClr val="tx1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0" u="none" strike="noStrike">
                <a:solidFill>
                  <a:schemeClr val="tx1"/>
                </a:solidFill>
              </a:rPr>
              <a:t>Klo 15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r>
              <a:rPr lang="en-US" sz="2000" b="1" i="0" u="none" strike="noStrike">
                <a:solidFill>
                  <a:schemeClr val="tx1"/>
                </a:solidFill>
              </a:rPr>
              <a:t>-</a:t>
            </a:r>
            <a:r>
              <a:rPr lang="en-US" sz="2000" b="1" i="0" u="none" strike="noStrike" err="1">
                <a:solidFill>
                  <a:schemeClr val="tx1"/>
                </a:solidFill>
              </a:rPr>
              <a:t>Erityisopettaja</a:t>
            </a:r>
            <a:r>
              <a:rPr lang="en-US" sz="2000" b="1" i="0" u="none" strike="noStrike">
                <a:solidFill>
                  <a:schemeClr val="tx1"/>
                </a:solidFill>
              </a:rPr>
              <a:t> </a:t>
            </a:r>
            <a:r>
              <a:rPr lang="en-US" sz="2000" b="1" i="0" u="none" strike="noStrike" err="1">
                <a:solidFill>
                  <a:schemeClr val="tx1"/>
                </a:solidFill>
              </a:rPr>
              <a:t>tutkimustiedon</a:t>
            </a:r>
            <a:r>
              <a:rPr lang="en-US" sz="2000" b="1" i="0" u="none" strike="noStrike">
                <a:solidFill>
                  <a:schemeClr val="tx1"/>
                </a:solidFill>
              </a:rPr>
              <a:t> </a:t>
            </a:r>
            <a:r>
              <a:rPr lang="en-US" sz="2000" b="1" i="0" u="none" strike="noStrike" err="1">
                <a:solidFill>
                  <a:schemeClr val="tx1"/>
                </a:solidFill>
              </a:rPr>
              <a:t>äärellä</a:t>
            </a:r>
            <a:r>
              <a:rPr lang="en-US" sz="2000" b="1" i="0" u="none" strike="noStrike">
                <a:solidFill>
                  <a:schemeClr val="tx1"/>
                </a:solidFill>
              </a:rPr>
              <a:t>?</a:t>
            </a:r>
            <a:endParaRPr lang="en-US" sz="2000" b="1" i="0">
              <a:solidFill>
                <a:schemeClr val="tx1"/>
              </a:solidFill>
              <a:cs typeface="Calibri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2000" b="0" i="0">
              <a:solidFill>
                <a:schemeClr val="tx1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err="1">
                <a:solidFill>
                  <a:schemeClr val="tx1"/>
                </a:solidFill>
              </a:rPr>
              <a:t>klo</a:t>
            </a:r>
            <a:r>
              <a:rPr lang="en-US" sz="2000" b="1" i="0" u="none" strike="noStrike">
                <a:solidFill>
                  <a:schemeClr val="tx1"/>
                </a:solidFill>
              </a:rPr>
              <a:t> 15.20 -</a:t>
            </a:r>
            <a:r>
              <a:rPr lang="en-US" sz="2000" b="1" i="0" u="none" strike="noStrike" err="1">
                <a:solidFill>
                  <a:schemeClr val="tx1"/>
                </a:solidFill>
              </a:rPr>
              <a:t>Tutkimusten</a:t>
            </a:r>
            <a:r>
              <a:rPr lang="en-US" sz="2000" b="0" i="0">
                <a:solidFill>
                  <a:schemeClr val="tx1"/>
                </a:solidFill>
              </a:rPr>
              <a:t>​</a:t>
            </a:r>
            <a:r>
              <a:rPr lang="en-US" sz="2000">
                <a:solidFill>
                  <a:schemeClr val="tx1"/>
                </a:solidFill>
              </a:rPr>
              <a:t> </a:t>
            </a:r>
            <a:r>
              <a:rPr lang="en-US" sz="2000" b="1" i="0" u="none" strike="noStrike" err="1">
                <a:solidFill>
                  <a:schemeClr val="tx1"/>
                </a:solidFill>
              </a:rPr>
              <a:t>kertomaa</a:t>
            </a:r>
            <a:r>
              <a:rPr lang="en-US" sz="2000" b="1" i="0" u="none" strike="noStrike">
                <a:solidFill>
                  <a:schemeClr val="tx1"/>
                </a:solidFill>
              </a:rPr>
              <a:t>  (teht.2.),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>
                <a:solidFill>
                  <a:schemeClr val="tx1"/>
                </a:solidFill>
              </a:rPr>
              <a:t>Br-</a:t>
            </a:r>
            <a:r>
              <a:rPr lang="en-US" sz="2000" b="1" i="0" u="none" strike="noStrike" err="1">
                <a:solidFill>
                  <a:schemeClr val="tx1"/>
                </a:solidFill>
              </a:rPr>
              <a:t>työskentely</a:t>
            </a:r>
            <a:r>
              <a:rPr lang="en-US" sz="2000" b="0" i="0">
                <a:solidFill>
                  <a:schemeClr val="tx1"/>
                </a:solidFill>
              </a:rPr>
              <a:t>​</a:t>
            </a:r>
            <a:endParaRPr lang="en-US" sz="2000" b="0" i="0">
              <a:solidFill>
                <a:schemeClr val="tx1"/>
              </a:solidFill>
              <a:cs typeface="Calibri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1700" b="1" i="0">
              <a:solidFill>
                <a:schemeClr val="tx1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0" u="none" strike="noStrike">
                <a:solidFill>
                  <a:schemeClr val="tx1"/>
                </a:solidFill>
              </a:rPr>
              <a:t>Klo </a:t>
            </a:r>
            <a:r>
              <a:rPr lang="en-US" sz="2000" b="1">
                <a:solidFill>
                  <a:schemeClr val="tx1"/>
                </a:solidFill>
              </a:rPr>
              <a:t>16 - Br-</a:t>
            </a:r>
            <a:r>
              <a:rPr lang="en-US" sz="2000" b="1" err="1">
                <a:solidFill>
                  <a:schemeClr val="tx1"/>
                </a:solidFill>
              </a:rPr>
              <a:t>Keskustelussa</a:t>
            </a:r>
            <a:r>
              <a:rPr lang="en-US" sz="2000" b="1">
                <a:solidFill>
                  <a:schemeClr val="tx1"/>
                </a:solidFill>
              </a:rPr>
              <a:t>  </a:t>
            </a:r>
            <a:r>
              <a:rPr lang="en-US" sz="2000" b="1" err="1">
                <a:solidFill>
                  <a:schemeClr val="tx1"/>
                </a:solidFill>
              </a:rPr>
              <a:t>kuultua</a:t>
            </a:r>
            <a:r>
              <a:rPr lang="en-US" sz="2000" b="1">
                <a:solidFill>
                  <a:schemeClr val="tx1"/>
                </a:solidFill>
              </a:rPr>
              <a:t>  </a:t>
            </a:r>
            <a:r>
              <a:rPr lang="en-US" sz="2000" b="1" i="0" u="none" strike="noStrike">
                <a:solidFill>
                  <a:schemeClr val="tx1"/>
                </a:solidFill>
              </a:rPr>
              <a:t>ja </a:t>
            </a:r>
            <a:r>
              <a:rPr lang="en-US" sz="2000" b="1" i="0" u="none" strike="noStrike" err="1">
                <a:solidFill>
                  <a:schemeClr val="tx1"/>
                </a:solidFill>
              </a:rPr>
              <a:t>kohdennetut</a:t>
            </a:r>
            <a:r>
              <a:rPr lang="en-US" sz="2000" b="1" i="0" u="none" strike="noStrike">
                <a:solidFill>
                  <a:schemeClr val="tx1"/>
                </a:solidFill>
              </a:rPr>
              <a:t>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0" u="none" strike="noStrike" err="1">
                <a:solidFill>
                  <a:schemeClr val="tx1"/>
                </a:solidFill>
              </a:rPr>
              <a:t>Kysymykset</a:t>
            </a:r>
            <a:endParaRPr lang="en-US" sz="2000" b="1" i="0" u="none" strike="noStrike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>
              <a:solidFill>
                <a:schemeClr val="tx1"/>
              </a:solidFill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tx1"/>
                </a:solidFill>
                <a:latin typeface="Curlz MT" panose="04040404050702020202" pitchFamily="82" charset="0"/>
                <a:cs typeface="Calibri" panose="020F0502020204030204"/>
              </a:rPr>
              <a:t>	</a:t>
            </a:r>
            <a:r>
              <a:rPr lang="en-US" sz="2800" b="1" err="1">
                <a:solidFill>
                  <a:schemeClr val="tx1"/>
                </a:solidFill>
                <a:latin typeface="Curlz MT" panose="04040404050702020202" pitchFamily="82" charset="0"/>
                <a:cs typeface="Calibri" panose="020F0502020204030204"/>
              </a:rPr>
              <a:t>Mitä</a:t>
            </a:r>
            <a:r>
              <a:rPr lang="en-US" sz="2800" b="1">
                <a:solidFill>
                  <a:schemeClr val="tx1"/>
                </a:solidFill>
                <a:latin typeface="Curlz MT" panose="04040404050702020202" pitchFamily="82" charset="0"/>
                <a:cs typeface="Calibri" panose="020F0502020204030204"/>
              </a:rPr>
              <a:t> </a:t>
            </a:r>
            <a:r>
              <a:rPr lang="en-US" sz="2800" b="1" err="1">
                <a:solidFill>
                  <a:schemeClr val="tx1"/>
                </a:solidFill>
                <a:latin typeface="Curlz MT" panose="04040404050702020202" pitchFamily="82" charset="0"/>
                <a:cs typeface="Calibri" panose="020F0502020204030204"/>
              </a:rPr>
              <a:t>jäit</a:t>
            </a:r>
            <a:r>
              <a:rPr lang="en-US" sz="2800" b="1">
                <a:solidFill>
                  <a:schemeClr val="tx1"/>
                </a:solidFill>
                <a:latin typeface="Curlz MT" panose="04040404050702020202" pitchFamily="82" charset="0"/>
                <a:cs typeface="Calibri" panose="020F0502020204030204"/>
              </a:rPr>
              <a:t> </a:t>
            </a:r>
            <a:r>
              <a:rPr lang="en-US" sz="2800" b="1" err="1">
                <a:solidFill>
                  <a:schemeClr val="tx1"/>
                </a:solidFill>
                <a:latin typeface="Curlz MT" panose="04040404050702020202" pitchFamily="82" charset="0"/>
                <a:cs typeface="Calibri" panose="020F0502020204030204"/>
              </a:rPr>
              <a:t>miettimään</a:t>
            </a:r>
            <a:r>
              <a:rPr lang="en-US" sz="2800" b="1">
                <a:solidFill>
                  <a:schemeClr val="tx1"/>
                </a:solidFill>
                <a:latin typeface="Curlz MT" panose="04040404050702020202" pitchFamily="82" charset="0"/>
                <a:cs typeface="Calibri" panose="020F0502020204030204"/>
              </a:rPr>
              <a:t>?</a:t>
            </a:r>
            <a:endParaRPr lang="en-US" sz="2800">
              <a:solidFill>
                <a:schemeClr val="tx1"/>
              </a:solidFill>
              <a:latin typeface="Curlz MT" panose="04040404050702020202" pitchFamily="82" charset="0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1155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1">
            <a:extLst>
              <a:ext uri="{FF2B5EF4-FFF2-40B4-BE49-F238E27FC236}">
                <a16:creationId xmlns:a16="http://schemas.microsoft.com/office/drawing/2014/main" id="{8A9120B6-75C7-2E61-9276-602F1BF38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222347"/>
              </p:ext>
            </p:extLst>
          </p:nvPr>
        </p:nvGraphicFramePr>
        <p:xfrm>
          <a:off x="315686" y="587829"/>
          <a:ext cx="11644224" cy="57357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40556">
                  <a:extLst>
                    <a:ext uri="{9D8B030D-6E8A-4147-A177-3AD203B41FA5}">
                      <a16:colId xmlns:a16="http://schemas.microsoft.com/office/drawing/2014/main" val="1370355468"/>
                    </a:ext>
                  </a:extLst>
                </a:gridCol>
                <a:gridCol w="5918136">
                  <a:extLst>
                    <a:ext uri="{9D8B030D-6E8A-4147-A177-3AD203B41FA5}">
                      <a16:colId xmlns:a16="http://schemas.microsoft.com/office/drawing/2014/main" val="1645166756"/>
                    </a:ext>
                  </a:extLst>
                </a:gridCol>
                <a:gridCol w="2485532">
                  <a:extLst>
                    <a:ext uri="{9D8B030D-6E8A-4147-A177-3AD203B41FA5}">
                      <a16:colId xmlns:a16="http://schemas.microsoft.com/office/drawing/2014/main" val="2589225843"/>
                    </a:ext>
                  </a:extLst>
                </a:gridCol>
              </a:tblGrid>
              <a:tr h="827762">
                <a:tc>
                  <a:txBody>
                    <a:bodyPr/>
                    <a:lstStyle/>
                    <a:p>
                      <a:r>
                        <a:rPr lang="fi-FI"/>
                        <a:t>Tehtävä 2.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Mihin tutkimukseen perehdyin?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Kysymys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817750"/>
                  </a:ext>
                </a:extLst>
              </a:tr>
              <a:tr h="610968">
                <a:tc>
                  <a:txBody>
                    <a:bodyPr/>
                    <a:lstStyle/>
                    <a:p>
                      <a:r>
                        <a:rPr lang="fi-FI"/>
                        <a:t>Koponen Jaakko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/>
                        <a:t>-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901164"/>
                  </a:ext>
                </a:extLst>
              </a:tr>
              <a:tr h="1005141">
                <a:tc>
                  <a:txBody>
                    <a:bodyPr/>
                    <a:lstStyle/>
                    <a:p>
                      <a:r>
                        <a:rPr lang="fi-FI" err="1"/>
                        <a:t>Mathlin</a:t>
                      </a:r>
                      <a:r>
                        <a:rPr lang="fi-FI"/>
                        <a:t> Veli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800" b="0" i="0" u="none" strike="noStrike" noProof="0">
                          <a:latin typeface="Calibri"/>
                        </a:rPr>
                        <a:t>Salmi, E. (2022). Motivaatio, oppimisvaikeudet ja ammatillisten opintojen loppuun suorittaminen. Jyväskylän yliopisto.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Voiko motivaatiota opettaa? Miten jos voi?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975557"/>
                  </a:ext>
                </a:extLst>
              </a:tr>
              <a:tr h="610968">
                <a:tc>
                  <a:txBody>
                    <a:bodyPr/>
                    <a:lstStyle/>
                    <a:p>
                      <a:r>
                        <a:rPr lang="fi-FI"/>
                        <a:t>Tolonen Kalle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800" b="0" i="0" u="none" strike="noStrike" noProof="0">
                          <a:latin typeface="Calibri"/>
                        </a:rPr>
                        <a:t>Kiskot vievät elämään -ammatillisessa ja koulutuksellisessa marginaalissa elävien nuorten erilaisia elämänraiteita. Juha Mäki-</a:t>
                      </a:r>
                      <a:r>
                        <a:rPr lang="fi-FI" sz="1800" b="0" i="0" u="none" strike="noStrike" noProof="0" err="1">
                          <a:latin typeface="Calibri"/>
                        </a:rPr>
                        <a:t>Ketelä</a:t>
                      </a:r>
                      <a:r>
                        <a:rPr lang="fi-FI" sz="1800" b="0" i="0" u="none" strike="noStrike" noProof="0">
                          <a:latin typeface="Calibri"/>
                        </a:rPr>
                        <a:t>, 2012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Miksi osa lähtee ja toiset jää? Mitä tekee erityisen tuen opiskelija ja miksi?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63768"/>
                  </a:ext>
                </a:extLst>
              </a:tr>
              <a:tr h="965722">
                <a:tc>
                  <a:txBody>
                    <a:bodyPr/>
                    <a:lstStyle/>
                    <a:p>
                      <a:r>
                        <a:rPr lang="fi-FI"/>
                        <a:t>Kallionpää Päivi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800" b="0" i="0" u="none" strike="noStrike" noProof="0">
                          <a:latin typeface="Calibri"/>
                        </a:rPr>
                        <a:t>Kouluviihtyvyys ja siihen liittyvät tekijät peruskoulussa ja toisen asteen opinnoissa. Seija Manninen 2018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Mitkä tekijät ovat keskeisiä asioita kouluviihtyvyyden kannalta?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854561"/>
                  </a:ext>
                </a:extLst>
              </a:tr>
              <a:tr h="9657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/>
                        <a:t>Ahlberg Valter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800" b="0" i="0" u="none" strike="noStrike" noProof="0">
                          <a:latin typeface="Calibri"/>
                        </a:rPr>
                        <a:t>Kouluviihtyvyys ja siihen liittyvät tekijät peruskoulussa ja toisen asteen opinnoissa Seija Manninen, 2018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/>
                        <a:t>Mitä pedagogisia valintoja opettajana teet kouluviihtyvyyden edistämiseksi?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678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51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A78BB7-5C5F-B006-4970-B3BCB3DCE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" b="2"/>
          <a:stretch/>
        </p:blipFill>
        <p:spPr>
          <a:xfrm rot="21480000">
            <a:off x="1050748" y="1010289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93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0E5BB171-C217-198A-D65A-9EEF7A682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04" y="123217"/>
            <a:ext cx="11277600" cy="61946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D376C2-8E55-11E5-AB8E-B0AEE8D24BA0}"/>
              </a:ext>
            </a:extLst>
          </p:cNvPr>
          <p:cNvSpPr/>
          <p:nvPr/>
        </p:nvSpPr>
        <p:spPr>
          <a:xfrm>
            <a:off x="577175" y="4504697"/>
            <a:ext cx="3534382" cy="1667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4">
            <a:extLst>
              <a:ext uri="{FF2B5EF4-FFF2-40B4-BE49-F238E27FC236}">
                <a16:creationId xmlns:a16="http://schemas.microsoft.com/office/drawing/2014/main" id="{6C308999-660B-1792-D06E-01C114C3479D}"/>
              </a:ext>
            </a:extLst>
          </p:cNvPr>
          <p:cNvSpPr txBox="1"/>
          <p:nvPr/>
        </p:nvSpPr>
        <p:spPr>
          <a:xfrm>
            <a:off x="834814" y="4702145"/>
            <a:ext cx="2918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/>
              <a:t>Mitä ja miten tutkimus voi ratkoa/ratkoo erityisen koettua hankaluutta</a:t>
            </a:r>
            <a:r>
              <a:rPr lang="fi-FI" sz="24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461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CA384E5D-60E7-20BF-FC2A-B0E424850F30}"/>
              </a:ext>
            </a:extLst>
          </p:cNvPr>
          <p:cNvSpPr/>
          <p:nvPr/>
        </p:nvSpPr>
        <p:spPr>
          <a:xfrm>
            <a:off x="991627" y="1405460"/>
            <a:ext cx="5412379" cy="501094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Väärä tulos?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Aino Saarinen etsi </a:t>
            </a: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väitöskirjassaan </a:t>
            </a: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(2020) syitä heikentyneisiin oppimistuloksiin. 	Tutkimuksen tulokset aiheuttivat kohun jo kaksi vuotta ennen väitöstä</a:t>
            </a:r>
            <a:r>
              <a:rPr lang="fi-FI" sz="2800">
                <a:latin typeface="Calibri" panose="020F0502020204030204"/>
              </a:rPr>
              <a:t>.</a:t>
            </a:r>
            <a:endParaRPr lang="fi-FI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FC3243E-BA9F-872A-8F7A-E9F3C37E160A}"/>
              </a:ext>
            </a:extLst>
          </p:cNvPr>
          <p:cNvSpPr txBox="1"/>
          <p:nvPr/>
        </p:nvSpPr>
        <p:spPr>
          <a:xfrm>
            <a:off x="7395633" y="1492546"/>
            <a:ext cx="4530158" cy="51373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i-FI" sz="2800"/>
              <a:t>TIEDE-lehti 20.11/20 </a:t>
            </a:r>
            <a:r>
              <a:rPr lang="fi-FI" sz="2800" err="1"/>
              <a:t>Alvelo</a:t>
            </a:r>
            <a:r>
              <a:rPr lang="fi-FI" sz="2800"/>
              <a:t>, T. </a:t>
            </a:r>
            <a:r>
              <a:rPr lang="fi-FI" sz="2800">
                <a:hlinkClick r:id="rId3"/>
              </a:rPr>
              <a:t>Helsingin kasvatustieteen tiedekunta nolasi itsensä</a:t>
            </a:r>
            <a:r>
              <a:rPr lang="fi-FI" sz="2800"/>
              <a:t> </a:t>
            </a:r>
          </a:p>
          <a:p>
            <a:pPr>
              <a:spcAft>
                <a:spcPts val="600"/>
              </a:spcAft>
            </a:pPr>
            <a:endParaRPr lang="fi-FI" sz="2800"/>
          </a:p>
          <a:p>
            <a:pPr>
              <a:spcAft>
                <a:spcPts val="600"/>
              </a:spcAft>
            </a:pPr>
            <a:r>
              <a:rPr lang="fi-FI" sz="2800"/>
              <a:t>TIEDE-lehti 6.7/22 </a:t>
            </a:r>
            <a:r>
              <a:rPr lang="fi-FI" sz="2800" err="1"/>
              <a:t>Alvelo</a:t>
            </a:r>
            <a:r>
              <a:rPr lang="fi-FI" sz="2800"/>
              <a:t>, T.</a:t>
            </a:r>
          </a:p>
          <a:p>
            <a:pPr>
              <a:spcAft>
                <a:spcPts val="600"/>
              </a:spcAft>
            </a:pPr>
            <a:r>
              <a:rPr lang="fi-FI" sz="2800">
                <a:hlinkClick r:id="rId4"/>
              </a:rPr>
              <a:t>Kun väitöskirja tehtiin googlailemalla</a:t>
            </a:r>
            <a:endParaRPr lang="fi-FI" sz="2800"/>
          </a:p>
          <a:p>
            <a:pPr>
              <a:spcAft>
                <a:spcPts val="600"/>
              </a:spcAft>
            </a:pPr>
            <a:endParaRPr lang="fi-FI" sz="2800"/>
          </a:p>
          <a:p>
            <a:pPr>
              <a:spcAft>
                <a:spcPts val="600"/>
              </a:spcAft>
            </a:pPr>
            <a:r>
              <a:rPr lang="en-US">
                <a:hlinkClick r:id="rId2"/>
              </a:rPr>
              <a:t>Saarinen, A. 2020. Equality in cognitive learning outcomes : the roles of educational practices.</a:t>
            </a:r>
            <a:endParaRPr lang="fi-FI"/>
          </a:p>
          <a:p>
            <a:pPr>
              <a:spcAft>
                <a:spcPts val="600"/>
              </a:spcAft>
            </a:pPr>
            <a:endParaRPr lang="fi-FI" sz="280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74ADFF0-4E75-1AED-96B0-CFC4C4A89BA6}"/>
              </a:ext>
            </a:extLst>
          </p:cNvPr>
          <p:cNvSpPr txBox="1"/>
          <p:nvPr/>
        </p:nvSpPr>
        <p:spPr>
          <a:xfrm rot="19403811">
            <a:off x="3694536" y="4827075"/>
            <a:ext cx="2586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>
                <a:latin typeface="Blackadder ITC" panose="04020505051007020D02" pitchFamily="82" charset="0"/>
              </a:rPr>
              <a:t>Että mitä?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06E9C26-849F-80D0-2215-FBDE2C4C8A05}"/>
              </a:ext>
            </a:extLst>
          </p:cNvPr>
          <p:cNvSpPr txBox="1"/>
          <p:nvPr/>
        </p:nvSpPr>
        <p:spPr>
          <a:xfrm>
            <a:off x="991627" y="241065"/>
            <a:ext cx="8567058" cy="52322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800">
                <a:solidFill>
                  <a:schemeClr val="accent6"/>
                </a:solidFill>
                <a:cs typeface="Calibri"/>
              </a:rPr>
              <a:t>Tutkimuksen luotettavuudesta ja kriittisestä lukutaidosta?</a:t>
            </a:r>
          </a:p>
        </p:txBody>
      </p:sp>
    </p:spTree>
    <p:extLst>
      <p:ext uri="{BB962C8B-B14F-4D97-AF65-F5344CB8AC3E}">
        <p14:creationId xmlns:p14="http://schemas.microsoft.com/office/powerpoint/2010/main" val="97974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yöriviä lehtiä tuulessa">
            <a:extLst>
              <a:ext uri="{FF2B5EF4-FFF2-40B4-BE49-F238E27FC236}">
                <a16:creationId xmlns:a16="http://schemas.microsoft.com/office/drawing/2014/main" id="{3FAE3445-19F0-43B5-BD4A-84ECB58D9C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36299" b="1"/>
          <a:stretch/>
        </p:blipFill>
        <p:spPr>
          <a:xfrm>
            <a:off x="312957" y="346660"/>
            <a:ext cx="5475244" cy="350477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D0D82D3-2018-4D3F-9066-2EA1987FF44A}"/>
              </a:ext>
            </a:extLst>
          </p:cNvPr>
          <p:cNvSpPr txBox="1"/>
          <p:nvPr/>
        </p:nvSpPr>
        <p:spPr>
          <a:xfrm>
            <a:off x="4332513" y="398904"/>
            <a:ext cx="7750829" cy="707886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000" b="1"/>
              <a:t>Ajankohtaista erityispedagogiikan alan keskustelussa ja tutkimuksessa? </a:t>
            </a:r>
          </a:p>
          <a:p>
            <a:endParaRPr lang="fi-FI" sz="2000" b="1">
              <a:ea typeface="Calibri"/>
              <a:cs typeface="Calibri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C5CFB82-B385-44C7-BDCD-FE01E970B907}"/>
              </a:ext>
            </a:extLst>
          </p:cNvPr>
          <p:cNvSpPr txBox="1"/>
          <p:nvPr/>
        </p:nvSpPr>
        <p:spPr>
          <a:xfrm>
            <a:off x="4665620" y="2078457"/>
            <a:ext cx="4010293" cy="45243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”onko yksilölliset polut vaikuttavampia kuin 	heterogeenisessä ryhmässä 	oppiminen.”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”Miksi koulua käydään? Optimaalisen oppimisen hetket 	koulussa vain 1/3 käytetystä 	ajasta.”</a:t>
            </a:r>
            <a:endParaRPr lang="fi-FI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Mihin ja mitä oppimateriaalia tarvitaan?  ”Adaptiivinen/mukautuva/joustava 	oppimateriaali oppimisen tuki.”</a:t>
            </a:r>
            <a:endParaRPr lang="fi-FI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”Oppimisen edellytys riittävät/hyvät 	metakognitiiviset taidot” </a:t>
            </a:r>
            <a:endParaRPr lang="fi-FI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”Mitä koulu voi tehdä/tekee epätasa-	arvoisten lähtökohtien 	tasasaamiseksi?” </a:t>
            </a:r>
            <a:endParaRPr lang="fi-FI">
              <a:cs typeface="Calibri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D6F9C0E-B8FC-D521-6EC5-AEC925803C61}"/>
              </a:ext>
            </a:extLst>
          </p:cNvPr>
          <p:cNvSpPr txBox="1"/>
          <p:nvPr/>
        </p:nvSpPr>
        <p:spPr>
          <a:xfrm>
            <a:off x="9013571" y="3752322"/>
            <a:ext cx="3069771" cy="25853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Pitkittäistutkimukset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Kansainväliset maatasoiset kohorttitutkimukset</a:t>
            </a:r>
            <a:endParaRPr lang="fi-FI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Inkluusio-tutkimus</a:t>
            </a:r>
            <a:endParaRPr lang="fi-FI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ea typeface="+mn-lt"/>
                <a:cs typeface="+mn-lt"/>
              </a:rPr>
              <a:t>psykologian ala -Aivotutkimus</a:t>
            </a:r>
            <a:r>
              <a:rPr lang="fi-FI"/>
              <a:t>, vuorovaikutustutkimukset - </a:t>
            </a:r>
            <a:endParaRPr lang="fi-FI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Sosiologia – tasa-arvo, saavutettavuus</a:t>
            </a:r>
            <a:endParaRPr lang="fi-FI">
              <a:cs typeface="Calibri"/>
            </a:endParaRP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5C6C9D43-C6D5-37DF-00CA-A0BAD8D5D34B}"/>
              </a:ext>
            </a:extLst>
          </p:cNvPr>
          <p:cNvSpPr/>
          <p:nvPr/>
        </p:nvSpPr>
        <p:spPr>
          <a:xfrm>
            <a:off x="4509763" y="1303222"/>
            <a:ext cx="4252742" cy="70788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accent6">
                    <a:lumMod val="50000"/>
                  </a:schemeClr>
                </a:solidFill>
              </a:rPr>
              <a:t>Kiinnostuksen kohteita, tarvitaan tietoa,….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B744C82B-C190-34B1-954E-F1E687541E9E}"/>
              </a:ext>
            </a:extLst>
          </p:cNvPr>
          <p:cNvSpPr/>
          <p:nvPr/>
        </p:nvSpPr>
        <p:spPr>
          <a:xfrm>
            <a:off x="9084327" y="2694774"/>
            <a:ext cx="2928257" cy="70788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accent6">
                    <a:lumMod val="50000"/>
                  </a:schemeClr>
                </a:solidFill>
              </a:rPr>
              <a:t>Tutkimusote, menetelmät, tiedonmuodostus,…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57C26F9-43D6-5C15-F508-667057CA8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46" y="1307523"/>
            <a:ext cx="2450523" cy="5143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C5D61E-B620-B73C-0BE4-66906475B255}"/>
              </a:ext>
            </a:extLst>
          </p:cNvPr>
          <p:cNvSpPr txBox="1"/>
          <p:nvPr/>
        </p:nvSpPr>
        <p:spPr>
          <a:xfrm>
            <a:off x="2754132" y="1387077"/>
            <a:ext cx="1357312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en-US" sz="1400">
                <a:cs typeface="Calibri"/>
              </a:rPr>
              <a:t>Jylhä K</a:t>
            </a:r>
            <a:r>
              <a:rPr lang="en-US">
                <a:cs typeface="Calibri"/>
              </a:rPr>
              <a:t>.</a:t>
            </a:r>
            <a:endParaRPr lang="en-US"/>
          </a:p>
          <a:p>
            <a:pPr marL="285750" indent="-285750">
              <a:buFont typeface="Wingdings"/>
              <a:buChar char="q"/>
            </a:pPr>
            <a:endParaRPr lang="en-US">
              <a:cs typeface="Calibri"/>
            </a:endParaRPr>
          </a:p>
          <a:p>
            <a:pPr marL="285750" indent="-285750">
              <a:buFont typeface="Wingdings"/>
              <a:buChar char="q"/>
            </a:pPr>
            <a:endParaRPr lang="en-US">
              <a:cs typeface="Calibri"/>
            </a:endParaRPr>
          </a:p>
          <a:p>
            <a:pPr marL="285750" indent="-285750">
              <a:buFont typeface="Wingdings"/>
              <a:buChar char="q"/>
            </a:pPr>
            <a:endParaRPr lang="en-US">
              <a:cs typeface="Calibri"/>
            </a:endParaRPr>
          </a:p>
          <a:p>
            <a:pPr marL="285750" indent="-285750">
              <a:buFont typeface="Wingdings"/>
              <a:buChar char="q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187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0B62F2-F31F-4C8F-9061-C6424D65FA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421E885-6951-497C-9B35-F8C6DB53EC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600CD21-5381-40F8-AF5D-0B00A327F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03" y="2121179"/>
            <a:ext cx="2797629" cy="351284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99E1316-83D1-4264-9DF9-BF4C3760B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1" y="0"/>
            <a:ext cx="8567737" cy="6627813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3E995B85-C763-495B-AED3-C13CD834DA58}"/>
              </a:ext>
            </a:extLst>
          </p:cNvPr>
          <p:cNvSpPr txBox="1"/>
          <p:nvPr/>
        </p:nvSpPr>
        <p:spPr>
          <a:xfrm>
            <a:off x="353787" y="320844"/>
            <a:ext cx="13716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i-FI"/>
              <a:t>Tehtävä 1. aineistoa</a:t>
            </a:r>
          </a:p>
        </p:txBody>
      </p:sp>
    </p:spTree>
    <p:extLst>
      <p:ext uri="{BB962C8B-B14F-4D97-AF65-F5344CB8AC3E}">
        <p14:creationId xmlns:p14="http://schemas.microsoft.com/office/powerpoint/2010/main" val="239765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459DEA-8EE2-A24A-5B6B-7264D1416FD9}"/>
              </a:ext>
            </a:extLst>
          </p:cNvPr>
          <p:cNvSpPr/>
          <p:nvPr/>
        </p:nvSpPr>
        <p:spPr>
          <a:xfrm>
            <a:off x="437902" y="709790"/>
            <a:ext cx="10513215" cy="666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err="1">
                <a:solidFill>
                  <a:schemeClr val="tx1"/>
                </a:solidFill>
                <a:ea typeface="Calibri"/>
                <a:cs typeface="Calibri"/>
              </a:rPr>
              <a:t>Kirjoita</a:t>
            </a:r>
            <a:r>
              <a:rPr lang="en-US" b="1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b="1" err="1">
                <a:solidFill>
                  <a:schemeClr val="tx1"/>
                </a:solidFill>
                <a:ea typeface="Calibri"/>
                <a:cs typeface="Calibri"/>
              </a:rPr>
              <a:t>chattiin</a:t>
            </a:r>
            <a:r>
              <a:rPr lang="en-US" b="1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b="1" err="1">
                <a:solidFill>
                  <a:schemeClr val="tx1"/>
                </a:solidFill>
                <a:ea typeface="Calibri"/>
                <a:cs typeface="Calibri"/>
              </a:rPr>
              <a:t>tehtävässä</a:t>
            </a:r>
            <a:r>
              <a:rPr lang="en-US" b="1">
                <a:solidFill>
                  <a:schemeClr val="tx1"/>
                </a:solidFill>
                <a:ea typeface="Calibri"/>
                <a:cs typeface="Calibri"/>
              </a:rPr>
              <a:t> 2.  </a:t>
            </a:r>
            <a:r>
              <a:rPr lang="en-US" b="1" err="1">
                <a:solidFill>
                  <a:schemeClr val="tx1"/>
                </a:solidFill>
                <a:ea typeface="Calibri"/>
                <a:cs typeface="Calibri"/>
              </a:rPr>
              <a:t>tarkastelemasi</a:t>
            </a:r>
            <a:r>
              <a:rPr lang="en-US" b="1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b="1" err="1">
                <a:solidFill>
                  <a:schemeClr val="tx1"/>
                </a:solidFill>
                <a:ea typeface="Calibri"/>
                <a:cs typeface="Calibri"/>
              </a:rPr>
              <a:t>tutkimuksen</a:t>
            </a:r>
            <a:r>
              <a:rPr lang="en-US" b="1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b="1" err="1">
                <a:solidFill>
                  <a:schemeClr val="tx1"/>
                </a:solidFill>
                <a:ea typeface="Calibri"/>
                <a:cs typeface="Calibri"/>
              </a:rPr>
              <a:t>nimitiedot</a:t>
            </a:r>
            <a:r>
              <a:rPr lang="en-US" b="1">
                <a:solidFill>
                  <a:schemeClr val="tx1"/>
                </a:solidFill>
                <a:ea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04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F75B-D327-DC30-5FE9-73B3FE44970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>
                <a:ea typeface="Calibri Light"/>
                <a:cs typeface="Calibri Light"/>
              </a:rPr>
              <a:t>Breakroom-</a:t>
            </a:r>
            <a:r>
              <a:rPr lang="en-US" sz="3200" err="1">
                <a:ea typeface="Calibri Light"/>
                <a:cs typeface="Calibri Light"/>
              </a:rPr>
              <a:t>työskentely</a:t>
            </a:r>
            <a:r>
              <a:rPr lang="en-US" sz="3200">
                <a:ea typeface="Calibri Light"/>
                <a:cs typeface="Calibri Light"/>
              </a:rPr>
              <a:t>: </a:t>
            </a:r>
            <a:r>
              <a:rPr lang="en-US" sz="3200" err="1">
                <a:ea typeface="Calibri Light"/>
                <a:cs typeface="Calibri Light"/>
              </a:rPr>
              <a:t>keskustelua</a:t>
            </a:r>
            <a:r>
              <a:rPr lang="en-US" sz="3200">
                <a:ea typeface="Calibri Light"/>
                <a:cs typeface="Calibri Light"/>
              </a:rPr>
              <a:t>, </a:t>
            </a:r>
            <a:r>
              <a:rPr lang="en-US" sz="3200" err="1">
                <a:ea typeface="Calibri Light"/>
                <a:cs typeface="Calibri Light"/>
              </a:rPr>
              <a:t>näkökulmia</a:t>
            </a:r>
            <a:r>
              <a:rPr lang="en-US" sz="3200">
                <a:ea typeface="Calibri Light"/>
                <a:cs typeface="Calibri Light"/>
              </a:rPr>
              <a:t>, </a:t>
            </a:r>
            <a:r>
              <a:rPr lang="en-US" sz="3200" err="1">
                <a:ea typeface="Calibri Light"/>
                <a:cs typeface="Calibri Light"/>
              </a:rPr>
              <a:t>arviointia</a:t>
            </a:r>
            <a:r>
              <a:rPr lang="en-US" sz="3200">
                <a:ea typeface="Calibri Light"/>
                <a:cs typeface="Calibri Light"/>
              </a:rPr>
              <a:t>, </a:t>
            </a:r>
            <a:r>
              <a:rPr lang="en-US" sz="3200" err="1">
                <a:ea typeface="Calibri Light"/>
                <a:cs typeface="Calibri Light"/>
              </a:rPr>
              <a:t>tiedon</a:t>
            </a:r>
            <a:r>
              <a:rPr lang="en-US" sz="3200">
                <a:ea typeface="Calibri Light"/>
                <a:cs typeface="Calibri Light"/>
              </a:rPr>
              <a:t> </a:t>
            </a:r>
            <a:r>
              <a:rPr lang="en-US" sz="3200" err="1">
                <a:ea typeface="Calibri Light"/>
                <a:cs typeface="Calibri Light"/>
              </a:rPr>
              <a:t>soveltamista</a:t>
            </a:r>
            <a:r>
              <a:rPr lang="en-US" sz="3200">
                <a:ea typeface="Calibri Light"/>
                <a:cs typeface="Calibri Light"/>
              </a:rPr>
              <a:t>.... 3hlö/</a:t>
            </a:r>
            <a:r>
              <a:rPr lang="en-US" sz="3200" err="1">
                <a:ea typeface="Calibri Light"/>
                <a:cs typeface="Calibri Light"/>
              </a:rPr>
              <a:t>br</a:t>
            </a:r>
            <a:r>
              <a:rPr lang="en-US" sz="3200">
                <a:ea typeface="Calibri Light"/>
                <a:cs typeface="Calibri Light"/>
              </a:rPr>
              <a:t> Omat </a:t>
            </a:r>
            <a:r>
              <a:rPr lang="en-US" sz="3200" err="1">
                <a:ea typeface="Calibri Light"/>
                <a:cs typeface="Calibri Light"/>
              </a:rPr>
              <a:t>esitykset</a:t>
            </a:r>
            <a:r>
              <a:rPr lang="en-US" sz="3200">
                <a:ea typeface="Calibri Light"/>
                <a:cs typeface="Calibri Light"/>
              </a:rPr>
              <a:t> </a:t>
            </a:r>
            <a:r>
              <a:rPr lang="en-US" sz="3200" err="1">
                <a:ea typeface="Calibri Light"/>
                <a:cs typeface="Calibri Light"/>
              </a:rPr>
              <a:t>jakoon</a:t>
            </a:r>
            <a:r>
              <a:rPr lang="en-US" sz="3200">
                <a:ea typeface="Calibri Light"/>
                <a:cs typeface="Calibri Light"/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32870-950F-A25F-7175-1B1E1920122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Tutkimuksen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perustiedot</a:t>
            </a:r>
            <a:r>
              <a:rPr lang="en-US">
                <a:ea typeface="+mn-lt"/>
                <a:cs typeface="+mn-lt"/>
              </a:rPr>
              <a:t> ja </a:t>
            </a:r>
            <a:r>
              <a:rPr lang="en-US" err="1">
                <a:ea typeface="+mn-lt"/>
                <a:cs typeface="+mn-lt"/>
              </a:rPr>
              <a:t>valintaperuste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/>
          </a:p>
          <a:p>
            <a:pPr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Tutkimuksen</a:t>
            </a:r>
            <a:r>
              <a:rPr lang="en-US">
                <a:ea typeface="+mn-lt"/>
                <a:cs typeface="+mn-lt"/>
              </a:rPr>
              <a:t> tulokset ja </a:t>
            </a:r>
            <a:r>
              <a:rPr lang="en-US" err="1">
                <a:ea typeface="+mn-lt"/>
                <a:cs typeface="+mn-lt"/>
              </a:rPr>
              <a:t>tulosten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käytettävyys</a:t>
            </a:r>
            <a:r>
              <a:rPr lang="en-US">
                <a:ea typeface="+mn-lt"/>
                <a:cs typeface="+mn-lt"/>
              </a:rPr>
              <a:t> omasa </a:t>
            </a:r>
            <a:r>
              <a:rPr lang="en-US" err="1">
                <a:ea typeface="+mn-lt"/>
                <a:cs typeface="+mn-lt"/>
              </a:rPr>
              <a:t>työssä</a:t>
            </a:r>
            <a:r>
              <a:rPr lang="en-US">
                <a:ea typeface="+mn-lt"/>
                <a:cs typeface="+mn-lt"/>
              </a:rPr>
              <a:t>?</a:t>
            </a:r>
          </a:p>
          <a:p>
            <a:pPr marL="0" indent="0">
              <a:buNone/>
            </a:pPr>
            <a:endParaRPr lang="en-US"/>
          </a:p>
          <a:p>
            <a:pPr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Mitä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jatkotutkimusaiheita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esität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aiheesta</a:t>
            </a:r>
            <a:r>
              <a:rPr lang="en-US">
                <a:ea typeface="+mn-lt"/>
                <a:cs typeface="+mn-lt"/>
              </a:rPr>
              <a:t>? </a:t>
            </a:r>
          </a:p>
          <a:p>
            <a:pPr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Mitä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muita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tutkimustarpeita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tunnistat</a:t>
            </a:r>
            <a:r>
              <a:rPr lang="en-US">
                <a:ea typeface="+mn-lt"/>
                <a:cs typeface="+mn-lt"/>
              </a:rPr>
              <a:t>  </a:t>
            </a:r>
            <a:r>
              <a:rPr lang="en-US" err="1">
                <a:ea typeface="+mn-lt"/>
                <a:cs typeface="+mn-lt"/>
              </a:rPr>
              <a:t>omassa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työssäsi</a:t>
            </a:r>
            <a:r>
              <a:rPr lang="en-US">
                <a:ea typeface="+mn-lt"/>
                <a:cs typeface="+mn-lt"/>
              </a:rPr>
              <a:t> ja  </a:t>
            </a:r>
            <a:r>
              <a:rPr lang="en-US" err="1">
                <a:ea typeface="+mn-lt"/>
                <a:cs typeface="+mn-lt"/>
              </a:rPr>
              <a:t>työympäristössäsi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erityisen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tuen</a:t>
            </a:r>
            <a:r>
              <a:rPr lang="en-US">
                <a:ea typeface="+mn-lt"/>
                <a:cs typeface="+mn-lt"/>
              </a:rPr>
              <a:t> ja/tai </a:t>
            </a:r>
            <a:r>
              <a:rPr lang="en-US" err="1">
                <a:ea typeface="+mn-lt"/>
                <a:cs typeface="+mn-lt"/>
              </a:rPr>
              <a:t>erityisopetuksen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alueella</a:t>
            </a:r>
            <a:r>
              <a:rPr lang="en-US">
                <a:ea typeface="+mn-lt"/>
                <a:cs typeface="+mn-lt"/>
              </a:rPr>
              <a:t>?</a:t>
            </a: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765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ulukko 11">
            <a:extLst>
              <a:ext uri="{FF2B5EF4-FFF2-40B4-BE49-F238E27FC236}">
                <a16:creationId xmlns:a16="http://schemas.microsoft.com/office/drawing/2014/main" id="{0FD6F2CD-501E-1AEC-2B87-39EAFC115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957107"/>
              </p:ext>
            </p:extLst>
          </p:nvPr>
        </p:nvGraphicFramePr>
        <p:xfrm>
          <a:off x="538145" y="51383"/>
          <a:ext cx="11326250" cy="68891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14785">
                  <a:extLst>
                    <a:ext uri="{9D8B030D-6E8A-4147-A177-3AD203B41FA5}">
                      <a16:colId xmlns:a16="http://schemas.microsoft.com/office/drawing/2014/main" val="1370355468"/>
                    </a:ext>
                  </a:extLst>
                </a:gridCol>
                <a:gridCol w="5533159">
                  <a:extLst>
                    <a:ext uri="{9D8B030D-6E8A-4147-A177-3AD203B41FA5}">
                      <a16:colId xmlns:a16="http://schemas.microsoft.com/office/drawing/2014/main" val="1645166756"/>
                    </a:ext>
                  </a:extLst>
                </a:gridCol>
                <a:gridCol w="3278306">
                  <a:extLst>
                    <a:ext uri="{9D8B030D-6E8A-4147-A177-3AD203B41FA5}">
                      <a16:colId xmlns:a16="http://schemas.microsoft.com/office/drawing/2014/main" val="1530147607"/>
                    </a:ext>
                  </a:extLst>
                </a:gridCol>
              </a:tblGrid>
              <a:tr h="589359">
                <a:tc>
                  <a:txBody>
                    <a:bodyPr/>
                    <a:lstStyle/>
                    <a:p>
                      <a:r>
                        <a:rPr lang="fi-FI"/>
                        <a:t>Tehtävä 2.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800" b="1" i="0" u="none" strike="noStrike" noProof="0">
                          <a:latin typeface="Calibri"/>
                        </a:rPr>
                        <a:t>Mihin tutkimukseen perehdyin?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err="1"/>
                        <a:t>Kysymys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817750"/>
                  </a:ext>
                </a:extLst>
              </a:tr>
              <a:tr h="57653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b="0" i="0" u="none" strike="noStrike" noProof="0" err="1">
                          <a:latin typeface="Calibri"/>
                        </a:rPr>
                        <a:t>Niittyinperä</a:t>
                      </a:r>
                      <a:r>
                        <a:rPr lang="fi-FI" sz="1800" b="0" i="0" u="none" strike="noStrike" noProof="0">
                          <a:latin typeface="Calibri"/>
                        </a:rPr>
                        <a:t> Ulla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800" b="0" i="0" u="none" strike="noStrike" noProof="0">
                          <a:latin typeface="Calibri"/>
                        </a:rPr>
                        <a:t>Eila Burns: </a:t>
                      </a:r>
                      <a:r>
                        <a:rPr lang="fi-FI" sz="1800" b="0" i="0" u="none" strike="noStrike" noProof="0" err="1">
                          <a:latin typeface="Calibri"/>
                        </a:rPr>
                        <a:t>Tertiary</a:t>
                      </a:r>
                      <a:r>
                        <a:rPr lang="fi-FI" sz="1800" b="0" i="0" u="none" strike="noStrike" noProof="0">
                          <a:latin typeface="Calibri"/>
                        </a:rPr>
                        <a:t> Teachers </a:t>
                      </a:r>
                      <a:r>
                        <a:rPr lang="fi-FI" sz="1800" b="0" i="0" u="none" strike="noStrike" noProof="0" err="1">
                          <a:latin typeface="Calibri"/>
                        </a:rPr>
                        <a:t>with</a:t>
                      </a:r>
                      <a:r>
                        <a:rPr lang="fi-FI" sz="1800" b="0" i="0" u="none" strike="noStrike" noProof="0">
                          <a:latin typeface="Calibri"/>
                        </a:rPr>
                        <a:t> </a:t>
                      </a:r>
                      <a:r>
                        <a:rPr lang="fi-FI" sz="1800" b="0" i="0" u="none" strike="noStrike" noProof="0" err="1">
                          <a:latin typeface="Calibri"/>
                        </a:rPr>
                        <a:t>Dyslexia</a:t>
                      </a:r>
                      <a:r>
                        <a:rPr lang="fi-FI" sz="1800" b="0" i="0" u="none" strike="noStrike" noProof="0">
                          <a:latin typeface="Calibri"/>
                        </a:rPr>
                        <a:t> as </a:t>
                      </a:r>
                      <a:r>
                        <a:rPr lang="fi-FI" sz="1800" b="0" i="0" u="none" strike="noStrike" noProof="0" err="1">
                          <a:latin typeface="Calibri"/>
                        </a:rPr>
                        <a:t>Narrators</a:t>
                      </a:r>
                      <a:r>
                        <a:rPr lang="fi-FI" sz="1800" b="0" i="0" u="none" strike="noStrike" noProof="0">
                          <a:latin typeface="Calibri"/>
                        </a:rPr>
                        <a:t> of </a:t>
                      </a:r>
                      <a:r>
                        <a:rPr lang="fi-FI" sz="1800" b="0" i="0" u="none" strike="noStrike" noProof="0" err="1">
                          <a:latin typeface="Calibri"/>
                        </a:rPr>
                        <a:t>Their</a:t>
                      </a:r>
                      <a:r>
                        <a:rPr lang="fi-FI" sz="1800" b="0" i="0" u="none" strike="noStrike" noProof="0">
                          <a:latin typeface="Calibri"/>
                        </a:rPr>
                        <a:t> Professional Life and </a:t>
                      </a:r>
                      <a:r>
                        <a:rPr lang="fi-FI" sz="1800" b="0" i="0" u="none" strike="noStrike" noProof="0" err="1">
                          <a:latin typeface="Calibri"/>
                        </a:rPr>
                        <a:t>Indentity</a:t>
                      </a:r>
                      <a:r>
                        <a:rPr lang="fi-FI" sz="1800" b="0" i="0" u="none" strike="noStrike" noProof="0">
                          <a:latin typeface="Calibri"/>
                        </a:rPr>
                        <a:t>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Miten opettajan oma oppimisvaikeus heijastui työhön?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901164"/>
                  </a:ext>
                </a:extLst>
              </a:tr>
              <a:tr h="975680">
                <a:tc>
                  <a:txBody>
                    <a:bodyPr/>
                    <a:lstStyle/>
                    <a:p>
                      <a:r>
                        <a:rPr lang="fi-FI"/>
                        <a:t>Kiviranta Tuija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800" b="0" i="0" u="none" strike="noStrike" noProof="0">
                          <a:latin typeface="Calibri"/>
                        </a:rPr>
                        <a:t>Erja Sandberg </a:t>
                      </a:r>
                      <a:r>
                        <a:rPr lang="fi-FI" sz="1800" b="0" i="0" u="none" strike="noStrike" noProof="0"/>
                        <a:t>(2016) </a:t>
                      </a:r>
                      <a:r>
                        <a:rPr lang="fi-FI" sz="1800" b="0" i="0" u="none" strike="noStrike" noProof="0">
                          <a:latin typeface="Calibri"/>
                        </a:rPr>
                        <a:t>ADHD perheessä: Opetus-, sosiaali- ja terveystoimen tukimuodot ja niiden koettu vaikutus .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Miten tutkijan oma rooli kohderyhmään kuuluvana "häivytettiin"?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975557"/>
                  </a:ext>
                </a:extLst>
              </a:tr>
              <a:tr h="975680">
                <a:tc>
                  <a:txBody>
                    <a:bodyPr/>
                    <a:lstStyle/>
                    <a:p>
                      <a:r>
                        <a:rPr lang="fi-FI"/>
                        <a:t>Haapala Juha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628884"/>
                  </a:ext>
                </a:extLst>
              </a:tr>
              <a:tr h="576538">
                <a:tc>
                  <a:txBody>
                    <a:bodyPr/>
                    <a:lstStyle/>
                    <a:p>
                      <a:r>
                        <a:rPr lang="fi-FI"/>
                        <a:t>Puustinen  Susanna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800" b="0" i="0" u="none" strike="noStrike" noProof="0">
                          <a:latin typeface="Calibri"/>
                        </a:rPr>
                        <a:t>Äikäs Aino (2012). Toiselta asteelta eteenpäin Narratiivinen tutkimus vaikeavammaisen nuoren aikuisen koulutuksesta ja työllistymisestä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Miten tutkimuksen eettisyys varmistettiin?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63768"/>
                  </a:ext>
                </a:extLst>
              </a:tr>
              <a:tr h="931332">
                <a:tc>
                  <a:txBody>
                    <a:bodyPr/>
                    <a:lstStyle/>
                    <a:p>
                      <a:r>
                        <a:rPr lang="fi-FI"/>
                        <a:t>Ylitalo Leena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800" b="0" i="0" u="none" strike="noStrike" noProof="0">
                          <a:latin typeface="Calibri"/>
                        </a:rPr>
                        <a:t>Tarkkaavuuden, itsesäätelyn ja toiminnan ohjauksen vaikeudet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`Miten ADHD määritettiin?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854561"/>
                  </a:ext>
                </a:extLst>
              </a:tr>
              <a:tr h="9313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/>
                        <a:t>Humalainen Pirjo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800" b="0" i="0" u="none" strike="noStrike" noProof="0">
                          <a:latin typeface="Calibri"/>
                        </a:rPr>
                        <a:t>Leena Kaikkonen (toim.) “Ammatilliset erityisopettajat oman työnsä asiantuntijoina - tutkimus ammatillisten erityisopettajien työstä”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/>
                        <a:t>Miten erityisopettajan työn tulevaisuus näyttäytyi 2010 raportin mukaan?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678240"/>
                  </a:ext>
                </a:extLst>
              </a:tr>
              <a:tr h="9313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/>
                        <a:t>Jylhä Karoliina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800" b="0" i="0" u="none" strike="noStrike" noProof="0">
                          <a:latin typeface="Calibri"/>
                        </a:rPr>
                        <a:t>Elisa Salmi: Motivaatio, oppimisvaikeudet ja ammatillisten opintojen loppuun suorittaminen.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/>
                        <a:t>Miksi motivaatio on niin tärkeä osa oppimista?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005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461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1">
            <a:extLst>
              <a:ext uri="{FF2B5EF4-FFF2-40B4-BE49-F238E27FC236}">
                <a16:creationId xmlns:a16="http://schemas.microsoft.com/office/drawing/2014/main" id="{8A9120B6-75C7-2E61-9276-602F1BF38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197247"/>
              </p:ext>
            </p:extLst>
          </p:nvPr>
        </p:nvGraphicFramePr>
        <p:xfrm>
          <a:off x="217713" y="242322"/>
          <a:ext cx="11353367" cy="6586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36636">
                  <a:extLst>
                    <a:ext uri="{9D8B030D-6E8A-4147-A177-3AD203B41FA5}">
                      <a16:colId xmlns:a16="http://schemas.microsoft.com/office/drawing/2014/main" val="1370355468"/>
                    </a:ext>
                  </a:extLst>
                </a:gridCol>
                <a:gridCol w="5231270">
                  <a:extLst>
                    <a:ext uri="{9D8B030D-6E8A-4147-A177-3AD203B41FA5}">
                      <a16:colId xmlns:a16="http://schemas.microsoft.com/office/drawing/2014/main" val="1645166756"/>
                    </a:ext>
                  </a:extLst>
                </a:gridCol>
                <a:gridCol w="3785461">
                  <a:extLst>
                    <a:ext uri="{9D8B030D-6E8A-4147-A177-3AD203B41FA5}">
                      <a16:colId xmlns:a16="http://schemas.microsoft.com/office/drawing/2014/main" val="3975520695"/>
                    </a:ext>
                  </a:extLst>
                </a:gridCol>
              </a:tblGrid>
              <a:tr h="773943">
                <a:tc>
                  <a:txBody>
                    <a:bodyPr/>
                    <a:lstStyle/>
                    <a:p>
                      <a:r>
                        <a:rPr lang="fi-FI"/>
                        <a:t>Tehtävä 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Mihin tutkimukseen perehdyin?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Kysymys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817750"/>
                  </a:ext>
                </a:extLst>
              </a:tr>
              <a:tr h="567517">
                <a:tc>
                  <a:txBody>
                    <a:bodyPr/>
                    <a:lstStyle/>
                    <a:p>
                      <a:r>
                        <a:rPr lang="fi-FI"/>
                        <a:t>Martikainen Pia</a:t>
                      </a:r>
                    </a:p>
                    <a:p>
                      <a:r>
                        <a:rPr lang="fi-FI"/>
                        <a:t>´</a:t>
                      </a:r>
                    </a:p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800" b="0" i="0" u="none" strike="noStrike" noProof="0">
                          <a:latin typeface="Calibri"/>
                        </a:rPr>
                        <a:t>Anne Karhu: </a:t>
                      </a:r>
                      <a:r>
                        <a:rPr lang="fi-FI" sz="1800" b="0" i="0" u="none" strike="noStrike" noProof="0" err="1">
                          <a:latin typeface="Calibri"/>
                        </a:rPr>
                        <a:t>Check</a:t>
                      </a:r>
                      <a:r>
                        <a:rPr lang="fi-FI" sz="1800" b="0" i="0" u="none" strike="noStrike" noProof="0">
                          <a:latin typeface="Calibri"/>
                        </a:rPr>
                        <a:t>-in </a:t>
                      </a:r>
                      <a:r>
                        <a:rPr lang="fi-FI" sz="1800" b="0" i="0" u="none" strike="noStrike" noProof="0" err="1">
                          <a:latin typeface="Calibri"/>
                        </a:rPr>
                        <a:t>check</a:t>
                      </a:r>
                      <a:r>
                        <a:rPr lang="fi-FI" sz="1800" b="0" i="0" u="none" strike="noStrike" noProof="0">
                          <a:latin typeface="Calibri"/>
                        </a:rPr>
                        <a:t>-out, tehostettu tuki </a:t>
                      </a:r>
                      <a:r>
                        <a:rPr lang="fi-FI" sz="1800" b="0" i="0" u="none" strike="noStrike" noProof="0" err="1">
                          <a:latin typeface="Calibri"/>
                        </a:rPr>
                        <a:t>häiriökäyttäymisen</a:t>
                      </a:r>
                      <a:r>
                        <a:rPr lang="fi-FI" sz="1800" b="0" i="0" u="none" strike="noStrike" noProof="0">
                          <a:latin typeface="Calibri"/>
                        </a:rPr>
                        <a:t> ehkäisemisessä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Mitä lisäarvoa tutkija tavoitteli  käsitellessään aineistoa monimenetelmällisesti?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901164"/>
                  </a:ext>
                </a:extLst>
              </a:tr>
              <a:tr h="945862">
                <a:tc>
                  <a:txBody>
                    <a:bodyPr/>
                    <a:lstStyle/>
                    <a:p>
                      <a:r>
                        <a:rPr lang="fi-FI"/>
                        <a:t>Puustinen Mari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800" b="0" i="0" u="none" strike="noStrike" noProof="0">
                          <a:latin typeface="Calibri"/>
                        </a:rPr>
                        <a:t>Äikäs Aino 2012: </a:t>
                      </a:r>
                      <a:r>
                        <a:rPr lang="fi-FI" sz="1800" b="0" i="0" u="none" strike="noStrike" noProof="0" err="1">
                          <a:latin typeface="Calibri"/>
                        </a:rPr>
                        <a:t>Toiseelta</a:t>
                      </a:r>
                      <a:r>
                        <a:rPr lang="fi-FI" sz="1800" b="0" i="0" u="none" strike="noStrike" noProof="0">
                          <a:latin typeface="Calibri"/>
                        </a:rPr>
                        <a:t> asteelta eteenpäin Narratiivinen tutkimus vaikeavammaisen nuoren aikuisen koulutuksesta </a:t>
                      </a:r>
                      <a:r>
                        <a:rPr lang="fi-FI" sz="1800" b="0" i="0" u="none" strike="noStrike" noProof="0" err="1">
                          <a:latin typeface="Calibri"/>
                        </a:rPr>
                        <a:t>jatyöllistymisestä</a:t>
                      </a:r>
                      <a:r>
                        <a:rPr lang="fi-FI" sz="1800" b="0" i="0" u="none" strike="noStrike" noProof="0">
                          <a:latin typeface="Calibri"/>
                        </a:rPr>
                        <a:t>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Mihin asioihin vammaistutkijat kiinnittävät erityisen paljon huomiota tutkimusvalmisteluissaan?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975557"/>
                  </a:ext>
                </a:extLst>
              </a:tr>
              <a:tr h="945862">
                <a:tc>
                  <a:txBody>
                    <a:bodyPr/>
                    <a:lstStyle/>
                    <a:p>
                      <a:r>
                        <a:rPr lang="fi-FI" dirty="0"/>
                        <a:t>Huoponen Marianne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628884"/>
                  </a:ext>
                </a:extLst>
              </a:tr>
              <a:tr h="567517">
                <a:tc>
                  <a:txBody>
                    <a:bodyPr/>
                    <a:lstStyle/>
                    <a:p>
                      <a:r>
                        <a:rPr lang="fi-FI"/>
                        <a:t>Pyykönen Henri</a:t>
                      </a:r>
                    </a:p>
                    <a:p>
                      <a:endParaRPr lang="fi-FI"/>
                    </a:p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800" b="0" i="0" u="none" strike="noStrike" noProof="0">
                          <a:latin typeface="Calibri"/>
                        </a:rPr>
                        <a:t>Erityisopetustaustan yhteyskoulu-uupumukseen ammatillisessa koulutuksessa 2015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Miksi erityisen tuen opiskelija uupuu?</a:t>
                      </a:r>
                    </a:p>
                    <a:p>
                      <a:pPr lvl="0">
                        <a:buNone/>
                      </a:pPr>
                      <a:r>
                        <a:rPr lang="fi-FI" dirty="0"/>
                        <a:t>- tytöt </a:t>
                      </a:r>
                    </a:p>
                    <a:p>
                      <a:pPr lvl="0">
                        <a:buNone/>
                      </a:pPr>
                      <a:r>
                        <a:rPr lang="fi-FI" dirty="0"/>
                        <a:t>- pojat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63768"/>
                  </a:ext>
                </a:extLst>
              </a:tr>
              <a:tr h="902933">
                <a:tc>
                  <a:txBody>
                    <a:bodyPr/>
                    <a:lstStyle/>
                    <a:p>
                      <a:r>
                        <a:rPr lang="fi-FI" dirty="0"/>
                        <a:t>Poranen Ulla-Maija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854561"/>
                  </a:ext>
                </a:extLst>
              </a:tr>
              <a:tr h="9029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Laitinen </a:t>
                      </a:r>
                      <a:r>
                        <a:rPr kumimoji="0" lang="fi-FI" sz="1800" b="0" i="0" u="none" strike="noStrike" kern="1200" cap="none" spc="0" normalizeH="0" baseline="0" noProof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Petja</a:t>
                      </a:r>
                      <a:endParaRPr kumimoji="0" lang="fi-FI" sz="18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1800" b="0" i="0" u="none" strike="noStrike" noProof="0">
                          <a:latin typeface="Calibri"/>
                        </a:rPr>
                        <a:t>Ruutu, Piia; Psykiatrisessa erikoissairaanhoidossa hoidettujen lasten ja nuorten koulunkäynnin tukeminen perusopetuksessa ja sairaalaopetuksen koetut vaikutukset koulunkäyntiin.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dirty="0"/>
                        <a:t>Sairaalakoulu ja ammatillinen opiskelu? Kokemuksia, näkemyksiä?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678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842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Laajakuva</PresentationFormat>
  <Paragraphs>119</Paragraphs>
  <Slides>11</Slides>
  <Notes>1</Notes>
  <HiddenSlides>1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20" baseType="lpstr">
      <vt:lpstr>Arial</vt:lpstr>
      <vt:lpstr>Blackadder ITC</vt:lpstr>
      <vt:lpstr>Calibri</vt:lpstr>
      <vt:lpstr>Calibri Light</vt:lpstr>
      <vt:lpstr>Curlz MT</vt:lpstr>
      <vt:lpstr>Impact</vt:lpstr>
      <vt:lpstr>Lato</vt:lpstr>
      <vt:lpstr>Wingdings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Breakroom-työskentely: keskustelua, näkökulmia, arviointia, tiedon soveltamista.... 3hlö/br Omat esitykset jakoon!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Selkivuori Leena</dc:creator>
  <cp:lastModifiedBy>Selkivuori Leena</cp:lastModifiedBy>
  <cp:revision>2</cp:revision>
  <dcterms:created xsi:type="dcterms:W3CDTF">2021-09-13T06:28:33Z</dcterms:created>
  <dcterms:modified xsi:type="dcterms:W3CDTF">2022-10-14T06:52:50Z</dcterms:modified>
</cp:coreProperties>
</file>